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sldIdLst>
    <p:sldId id="256" r:id="rId2"/>
    <p:sldId id="323" r:id="rId3"/>
    <p:sldId id="345" r:id="rId4"/>
    <p:sldId id="364" r:id="rId5"/>
    <p:sldId id="317" r:id="rId6"/>
    <p:sldId id="365" r:id="rId7"/>
    <p:sldId id="347" r:id="rId8"/>
    <p:sldId id="321" r:id="rId9"/>
    <p:sldId id="322" r:id="rId10"/>
    <p:sldId id="357" r:id="rId11"/>
    <p:sldId id="358" r:id="rId12"/>
    <p:sldId id="359" r:id="rId13"/>
    <p:sldId id="361" r:id="rId14"/>
    <p:sldId id="366" r:id="rId15"/>
    <p:sldId id="362" r:id="rId16"/>
    <p:sldId id="367" r:id="rId17"/>
    <p:sldId id="363" r:id="rId18"/>
    <p:sldId id="351" r:id="rId19"/>
    <p:sldId id="352" r:id="rId20"/>
    <p:sldId id="353" r:id="rId21"/>
    <p:sldId id="338" r:id="rId22"/>
    <p:sldId id="346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4308CA-A1B5-4738-AF31-1E2B2FD38F9A}">
          <p14:sldIdLst>
            <p14:sldId id="256"/>
            <p14:sldId id="323"/>
            <p14:sldId id="345"/>
            <p14:sldId id="364"/>
            <p14:sldId id="317"/>
            <p14:sldId id="365"/>
            <p14:sldId id="347"/>
            <p14:sldId id="321"/>
            <p14:sldId id="322"/>
            <p14:sldId id="357"/>
            <p14:sldId id="358"/>
            <p14:sldId id="359"/>
            <p14:sldId id="361"/>
            <p14:sldId id="366"/>
            <p14:sldId id="362"/>
            <p14:sldId id="367"/>
            <p14:sldId id="363"/>
            <p14:sldId id="351"/>
            <p14:sldId id="352"/>
            <p14:sldId id="353"/>
            <p14:sldId id="338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E3D2"/>
    <a:srgbClr val="FF3300"/>
    <a:srgbClr val="FFFF99"/>
    <a:srgbClr val="000002"/>
    <a:srgbClr val="5B9BD5"/>
    <a:srgbClr val="76A3A9"/>
    <a:srgbClr val="0066CC"/>
    <a:srgbClr val="3359C6"/>
    <a:srgbClr val="FFFF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8" autoAdjust="0"/>
    <p:restoredTop sz="79603" autoAdjust="0"/>
  </p:normalViewPr>
  <p:slideViewPr>
    <p:cSldViewPr snapToGrid="0">
      <p:cViewPr varScale="1">
        <p:scale>
          <a:sx n="46" d="100"/>
          <a:sy n="46" d="100"/>
        </p:scale>
        <p:origin x="39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196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>
              <a:defRPr sz="1200"/>
            </a:lvl1pPr>
          </a:lstStyle>
          <a:p>
            <a:fld id="{C80C96A5-749C-413D-B020-801C8AFE1831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8" rIns="93158" bIns="465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58" tIns="46578" rIns="93158" bIns="465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4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r">
              <a:defRPr sz="1200"/>
            </a:lvl1pPr>
          </a:lstStyle>
          <a:p>
            <a:fld id="{B6748C1F-5841-465A-91F5-F3E24041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1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7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1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89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0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4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58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3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7686"/>
            <a:ext cx="9144000" cy="1083446"/>
          </a:xfrm>
          <a:prstGeom prst="rect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1098817"/>
            <a:ext cx="9124880" cy="5885289"/>
          </a:xfrm>
          <a:prstGeom prst="rect">
            <a:avLst/>
          </a:prstGeom>
          <a:solidFill>
            <a:srgbClr val="FFFF99">
              <a:alpha val="4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557" y="0"/>
            <a:ext cx="8999444" cy="1091131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2131" y="2236396"/>
            <a:ext cx="6286153" cy="84592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1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266944" cy="6984106"/>
          </a:xfrm>
          <a:prstGeom prst="rect">
            <a:avLst/>
          </a:prstGeom>
          <a:solidFill>
            <a:srgbClr val="FFFF99">
              <a:alpha val="4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2131" y="292344"/>
            <a:ext cx="6286153" cy="84592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17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52131" y="292344"/>
            <a:ext cx="6286153" cy="84592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12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6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BB5B-16C2-488A-B8B6-85134F0CA4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BB5B-16C2-488A-B8B6-85134F0CA4F9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0F6E1-DD8E-4192-9DE9-70DA64D33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6" r:id="rId3"/>
    <p:sldLayoutId id="2147483653" r:id="rId4"/>
    <p:sldLayoutId id="2147483651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8.png"/><Relationship Id="rId5" Type="http://schemas.openxmlformats.org/officeDocument/2006/relationships/image" Target="../media/image17.gif"/><Relationship Id="rId10" Type="http://schemas.openxmlformats.org/officeDocument/2006/relationships/image" Target="../media/image18.jpeg"/><Relationship Id="rId4" Type="http://schemas.openxmlformats.org/officeDocument/2006/relationships/image" Target="../media/image21.emf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12" Type="http://schemas.openxmlformats.org/officeDocument/2006/relationships/image" Target="../media/image28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9.png"/><Relationship Id="rId10" Type="http://schemas.openxmlformats.org/officeDocument/2006/relationships/image" Target="../media/image260.png"/><Relationship Id="rId4" Type="http://schemas.openxmlformats.org/officeDocument/2006/relationships/image" Target="../media/image21.emf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19.png"/><Relationship Id="rId12" Type="http://schemas.openxmlformats.org/officeDocument/2006/relationships/image" Target="../media/image28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10" Type="http://schemas.openxmlformats.org/officeDocument/2006/relationships/image" Target="../media/image260.png"/><Relationship Id="rId4" Type="http://schemas.openxmlformats.org/officeDocument/2006/relationships/image" Target="../media/image21.emf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.png"/><Relationship Id="rId3" Type="http://schemas.openxmlformats.org/officeDocument/2006/relationships/image" Target="../media/image320.png"/><Relationship Id="rId12" Type="http://schemas.openxmlformats.org/officeDocument/2006/relationships/image" Target="../media/image3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5.png"/><Relationship Id="rId6" Type="http://schemas.openxmlformats.org/officeDocument/2006/relationships/image" Target="../media/image37.png"/><Relationship Id="rId10" Type="http://schemas.openxmlformats.org/officeDocument/2006/relationships/image" Target="../media/image17.gif"/><Relationship Id="rId4" Type="http://schemas.openxmlformats.org/officeDocument/2006/relationships/image" Target="../media/image3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9.png"/><Relationship Id="rId3" Type="http://schemas.openxmlformats.org/officeDocument/2006/relationships/image" Target="../media/image320.png"/><Relationship Id="rId7" Type="http://schemas.openxmlformats.org/officeDocument/2006/relationships/image" Target="../media/image380.png"/><Relationship Id="rId12" Type="http://schemas.openxmlformats.org/officeDocument/2006/relationships/image" Target="../media/image36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5.png"/><Relationship Id="rId6" Type="http://schemas.openxmlformats.org/officeDocument/2006/relationships/image" Target="../media/image37.png"/><Relationship Id="rId10" Type="http://schemas.openxmlformats.org/officeDocument/2006/relationships/image" Target="../media/image17.gif"/><Relationship Id="rId9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3.png"/><Relationship Id="rId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6.png"/><Relationship Id="rId7" Type="http://schemas.openxmlformats.org/officeDocument/2006/relationships/image" Target="../media/image5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06" y="-363682"/>
            <a:ext cx="13933960" cy="139339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15636" y="-405245"/>
            <a:ext cx="10494818" cy="8333509"/>
          </a:xfrm>
          <a:prstGeom prst="rect">
            <a:avLst/>
          </a:prstGeom>
          <a:solidFill>
            <a:srgbClr val="FFFF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65" y="213064"/>
            <a:ext cx="8993079" cy="1562468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</a:rPr>
              <a:t>Bayesianism</a:t>
            </a:r>
            <a:r>
              <a:rPr lang="en-US" sz="4000" b="1" dirty="0" smtClean="0">
                <a:solidFill>
                  <a:schemeClr val="tx1"/>
                </a:solidFill>
              </a:rPr>
              <a:t>, Convexity, and the quest towards Optimal Algorithms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236" y="2503566"/>
            <a:ext cx="6978496" cy="776780"/>
          </a:xfrm>
        </p:spPr>
        <p:txBody>
          <a:bodyPr>
            <a:normAutofit lnSpcReduction="10000"/>
          </a:bodyPr>
          <a:lstStyle/>
          <a:p>
            <a:r>
              <a:rPr lang="en-US" sz="3500" dirty="0">
                <a:solidFill>
                  <a:schemeClr val="accent5">
                    <a:lumMod val="50000"/>
                  </a:schemeClr>
                </a:solidFill>
              </a:rPr>
              <a:t>Boaz Barak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42" y="3444418"/>
            <a:ext cx="965126" cy="1140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88" y="3395778"/>
            <a:ext cx="1085296" cy="108529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015280" y="4793762"/>
            <a:ext cx="3346050" cy="77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Harvard University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089159" y="4783713"/>
            <a:ext cx="3346050" cy="77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Microsoft Research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-44930" y="5806158"/>
            <a:ext cx="9655859" cy="140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</a:pPr>
            <a:r>
              <a:rPr lang="en-US" sz="2600" dirty="0" smtClean="0"/>
              <a:t>Partially based on work in progress with 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Sam Hopkins</a:t>
            </a:r>
            <a:r>
              <a:rPr lang="en-US" sz="2600" dirty="0" smtClean="0"/>
              <a:t>, </a:t>
            </a:r>
            <a:br>
              <a:rPr lang="en-US" sz="2600" dirty="0" smtClean="0"/>
            </a:br>
            <a:r>
              <a:rPr lang="en-US" sz="2600" dirty="0" smtClean="0"/>
              <a:t>Jon Kelner, </a:t>
            </a: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Pravesh Kothari</a:t>
            </a:r>
            <a:r>
              <a:rPr lang="en-US" sz="2600" dirty="0" smtClean="0"/>
              <a:t>, Ankur Moitra and Aaron Potechin.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10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Frequentists vs Bayesians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67608" y="1677103"/>
                <a:ext cx="9144000" cy="94181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7030A0"/>
                    </a:solidFill>
                  </a:rPr>
                  <a:t>“There is 10% chance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digit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is 7”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67608" y="1677103"/>
                <a:ext cx="9144000" cy="941810"/>
              </a:xfrm>
              <a:blipFill rotWithShape="0">
                <a:blip r:embed="rId2"/>
                <a:stretch>
                  <a:fillRect l="-1533" t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704" y="4746788"/>
            <a:ext cx="1295154" cy="1388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4" y="2841736"/>
            <a:ext cx="1168973" cy="1371206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1997476" y="3251743"/>
            <a:ext cx="6835395" cy="94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“Nonsense! The digit is either 7 or isn’t.”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/>
              <p:cNvSpPr txBox="1">
                <a:spLocks/>
              </p:cNvSpPr>
              <p:nvPr/>
            </p:nvSpPr>
            <p:spPr>
              <a:xfrm>
                <a:off x="2166563" y="5139811"/>
                <a:ext cx="6835395" cy="941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“I will take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11:1</m:t>
                    </m:r>
                  </m:oMath>
                </a14:m>
                <a:r>
                  <a:rPr lang="en-US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bet on this.”</a:t>
                </a:r>
                <a:endParaRPr lang="en-US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563" y="5139811"/>
                <a:ext cx="6835395" cy="941810"/>
              </a:xfrm>
              <a:prstGeom prst="rect">
                <a:avLst/>
              </a:prstGeom>
              <a:blipFill rotWithShape="0">
                <a:blip r:embed="rId5"/>
                <a:stretch>
                  <a:fillRect l="-2050" t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69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44557" y="-107008"/>
            <a:ext cx="8999444" cy="1091131"/>
          </a:xfrm>
        </p:spPr>
        <p:txBody>
          <a:bodyPr/>
          <a:lstStyle/>
          <a:p>
            <a:r>
              <a:rPr lang="en-US" dirty="0" smtClean="0"/>
              <a:t>Planted Clique Problem</a:t>
            </a:r>
            <a:endParaRPr lang="en-US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167603" y="690774"/>
            <a:ext cx="6286153" cy="845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[Karp’76,Kucera’95]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8505" y="1148951"/>
                <a:ext cx="8097504" cy="84592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Distinguish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-clique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8505" y="1148951"/>
                <a:ext cx="8097504" cy="845924"/>
              </a:xfrm>
              <a:blipFill rotWithShape="0">
                <a:blip r:embed="rId2"/>
                <a:stretch>
                  <a:fillRect l="-1205" t="-9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Placeholder 3"/>
          <p:cNvSpPr txBox="1">
            <a:spLocks/>
          </p:cNvSpPr>
          <p:nvPr/>
        </p:nvSpPr>
        <p:spPr>
          <a:xfrm>
            <a:off x="28505" y="3721543"/>
            <a:ext cx="8360710" cy="665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Central problem in average-case complexity: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63" y="1642514"/>
            <a:ext cx="2116679" cy="21166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501" y="1671554"/>
            <a:ext cx="1784462" cy="19956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501" y="1671746"/>
            <a:ext cx="1784462" cy="1981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Placeholder 3"/>
              <p:cNvSpPr txBox="1">
                <a:spLocks/>
              </p:cNvSpPr>
              <p:nvPr/>
            </p:nvSpPr>
            <p:spPr>
              <a:xfrm>
                <a:off x="144557" y="6299402"/>
                <a:ext cx="9181483" cy="665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No poly time algorithm known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1700" dirty="0"/>
              </a:p>
            </p:txBody>
          </p:sp>
        </mc:Choice>
        <mc:Fallback xmlns="">
          <p:sp>
            <p:nvSpPr>
              <p:cNvPr id="2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7" y="6299402"/>
                <a:ext cx="9181483" cy="665522"/>
              </a:xfrm>
              <a:prstGeom prst="rect">
                <a:avLst/>
              </a:prstGeom>
              <a:blipFill rotWithShape="0">
                <a:blip r:embed="rId9"/>
                <a:stretch>
                  <a:fillRect l="-1062" t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Placeholder 3"/>
          <p:cNvSpPr txBox="1">
            <a:spLocks/>
          </p:cNvSpPr>
          <p:nvPr/>
        </p:nvSpPr>
        <p:spPr>
          <a:xfrm>
            <a:off x="1352344" y="4189854"/>
            <a:ext cx="10202824" cy="2761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Cryptography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[Juels’02,Applebaum-B-Wigderson’10]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Motifs in biological networks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[Milo et al Science’02, </a:t>
            </a:r>
            <a:r>
              <a:rPr lang="en-US" sz="17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Lotem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 PNAS’04,..]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Sparse principal component analysis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[Berthet-Rigollet’12]</a:t>
            </a:r>
            <a:endParaRPr lang="en-US" sz="17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Nash equilibrium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Hazan-Krauthgamer’09]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Certifying Restricted isometry property 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Koiran-Zouzias’12</a:t>
            </a:r>
            <a:r>
              <a:rPr lang="en-US" sz="1700" dirty="0" smtClean="0"/>
              <a:t>]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486911" y="6632163"/>
            <a:ext cx="269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credit: Andrea </a:t>
            </a:r>
            <a:r>
              <a:rPr lang="en-US" sz="1400" dirty="0" err="1" smtClean="0"/>
              <a:t>Montanari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995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1" grpId="0"/>
      <p:bldP spid="21" grpId="1"/>
      <p:bldP spid="25" grpId="0"/>
      <p:bldP spid="25" grpId="1"/>
      <p:bldP spid="26" grpId="0"/>
      <p:bldP spid="26" grpId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44557" y="-107008"/>
            <a:ext cx="8999444" cy="1091131"/>
          </a:xfrm>
        </p:spPr>
        <p:txBody>
          <a:bodyPr/>
          <a:lstStyle/>
          <a:p>
            <a:r>
              <a:rPr lang="en-US" dirty="0" smtClean="0"/>
              <a:t>Planted Clique Problem</a:t>
            </a:r>
            <a:endParaRPr lang="en-US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167603" y="690774"/>
            <a:ext cx="6286153" cy="845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[Karp’76,Kucera’95]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8505" y="1148951"/>
                <a:ext cx="8097504" cy="84592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Distinguish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-clique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8505" y="1148951"/>
                <a:ext cx="8097504" cy="845924"/>
              </a:xfrm>
              <a:blipFill rotWithShape="0">
                <a:blip r:embed="rId2"/>
                <a:stretch>
                  <a:fillRect l="-1205" t="-9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63" y="1642514"/>
            <a:ext cx="2116679" cy="2116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501" y="1671746"/>
            <a:ext cx="1784462" cy="1981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603" y="3604551"/>
            <a:ext cx="1295154" cy="1388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1545803" y="4012711"/>
                <a:ext cx="7539827" cy="941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“Vertex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US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is in clique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”</a:t>
                </a:r>
                <a:endParaRPr lang="en-US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803" y="4012711"/>
                <a:ext cx="7539827" cy="941810"/>
              </a:xfrm>
              <a:prstGeom prst="rect">
                <a:avLst/>
              </a:prstGeom>
              <a:blipFill rotWithShape="0">
                <a:blip r:embed="rId9"/>
                <a:stretch>
                  <a:fillRect l="-1942" t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3" y="5378977"/>
            <a:ext cx="1168973" cy="1371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3"/>
              <p:cNvSpPr txBox="1">
                <a:spLocks/>
              </p:cNvSpPr>
              <p:nvPr/>
            </p:nvSpPr>
            <p:spPr>
              <a:xfrm>
                <a:off x="1668546" y="5750072"/>
                <a:ext cx="7514361" cy="941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“Nonsense! The probability is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.”</a:t>
                </a:r>
                <a:endParaRPr lang="en-US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546" y="5750072"/>
                <a:ext cx="7514361" cy="941810"/>
              </a:xfrm>
              <a:prstGeom prst="rect">
                <a:avLst/>
              </a:prstGeom>
              <a:blipFill rotWithShape="0">
                <a:blip r:embed="rId11"/>
                <a:stretch>
                  <a:fillRect l="-1948" t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4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8505" y="1148951"/>
                <a:ext cx="8097504" cy="84592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Distinguish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-clique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8505" y="1148951"/>
                <a:ext cx="8097504" cy="845924"/>
              </a:xfrm>
              <a:blipFill rotWithShape="0">
                <a:blip r:embed="rId2"/>
                <a:stretch>
                  <a:fillRect l="-1205" t="-9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63" y="1642514"/>
            <a:ext cx="2116679" cy="2116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501" y="1671746"/>
            <a:ext cx="1784462" cy="1981442"/>
          </a:xfrm>
          <a:prstGeom prst="rect">
            <a:avLst/>
          </a:prstGeom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44557" y="0"/>
            <a:ext cx="8999444" cy="1091131"/>
          </a:xfrm>
        </p:spPr>
        <p:txBody>
          <a:bodyPr/>
          <a:lstStyle/>
          <a:p>
            <a:r>
              <a:rPr lang="en-US" dirty="0" smtClean="0"/>
              <a:t>Making this formal</a:t>
            </a:r>
            <a:endParaRPr lang="en-US" dirty="0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333575" y="4304891"/>
            <a:ext cx="8594652" cy="73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Classical Bayesian Uncertainty: </a:t>
            </a:r>
            <a:r>
              <a:rPr lang="en-US" sz="2800" dirty="0" smtClean="0"/>
              <a:t>posterior distribution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3"/>
              <p:cNvSpPr txBox="1">
                <a:spLocks/>
              </p:cNvSpPr>
              <p:nvPr/>
            </p:nvSpPr>
            <p:spPr>
              <a:xfrm>
                <a:off x="144557" y="4930633"/>
                <a:ext cx="8140413" cy="733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  ∀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 ,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7" y="4930633"/>
                <a:ext cx="8140413" cy="733078"/>
              </a:xfrm>
              <a:prstGeom prst="rect">
                <a:avLst/>
              </a:prstGeom>
              <a:blipFill rotWithShape="0">
                <a:blip r:embed="rId9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3"/>
              <p:cNvSpPr txBox="1">
                <a:spLocks/>
              </p:cNvSpPr>
              <p:nvPr/>
            </p:nvSpPr>
            <p:spPr>
              <a:xfrm>
                <a:off x="177844" y="6266034"/>
                <a:ext cx="5030642" cy="733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consistent with observations: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44" y="6266034"/>
                <a:ext cx="5030642" cy="733078"/>
              </a:xfrm>
              <a:prstGeom prst="rect">
                <a:avLst/>
              </a:prstGeom>
              <a:blipFill rotWithShape="0">
                <a:blip r:embed="rId10"/>
                <a:stretch>
                  <a:fillRect l="-242" t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325195" y="6266034"/>
            <a:ext cx="8140413" cy="733078"/>
            <a:chOff x="2303793" y="4943762"/>
            <a:chExt cx="8140413" cy="7330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Placeholder 3"/>
                <p:cNvSpPr txBox="1">
                  <a:spLocks/>
                </p:cNvSpPr>
                <p:nvPr/>
              </p:nvSpPr>
              <p:spPr>
                <a:xfrm>
                  <a:off x="2303793" y="4943762"/>
                  <a:ext cx="8140413" cy="7330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b="0" dirty="0" smtClean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793" y="4943762"/>
                  <a:ext cx="8140413" cy="73307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85833" b="-8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/>
            <p:cNvCxnSpPr/>
            <p:nvPr/>
          </p:nvCxnSpPr>
          <p:spPr>
            <a:xfrm flipH="1">
              <a:off x="2924288" y="5022661"/>
              <a:ext cx="71021" cy="28408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226670" y="4559372"/>
            <a:ext cx="1500326" cy="887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82720" y="4568250"/>
            <a:ext cx="176661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575032" y="5308747"/>
            <a:ext cx="1500326" cy="887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 txBox="1">
            <a:spLocks/>
          </p:cNvSpPr>
          <p:nvPr/>
        </p:nvSpPr>
        <p:spPr>
          <a:xfrm>
            <a:off x="203767" y="3915257"/>
            <a:ext cx="2283724" cy="733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7030A0"/>
                </a:solidFill>
              </a:rPr>
              <a:t>Computational</a:t>
            </a:r>
            <a:endParaRPr 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Placeholder 3"/>
              <p:cNvSpPr txBox="1">
                <a:spLocks/>
              </p:cNvSpPr>
              <p:nvPr/>
            </p:nvSpPr>
            <p:spPr>
              <a:xfrm>
                <a:off x="5249724" y="3935803"/>
                <a:ext cx="4381864" cy="733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pseudo-distribution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24" y="3935803"/>
                <a:ext cx="4381864" cy="733078"/>
              </a:xfrm>
              <a:prstGeom prst="rect">
                <a:avLst/>
              </a:prstGeom>
              <a:blipFill rotWithShape="0">
                <a:blip r:embed="rId12"/>
                <a:stretch>
                  <a:fillRect l="-2086" t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Placeholder 3"/>
              <p:cNvSpPr txBox="1">
                <a:spLocks/>
              </p:cNvSpPr>
              <p:nvPr/>
            </p:nvSpPr>
            <p:spPr>
              <a:xfrm>
                <a:off x="1610480" y="5606783"/>
                <a:ext cx="4381864" cy="733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m:rPr>
                        <m:lit/>
                      </m:rP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80" y="5606783"/>
                <a:ext cx="4381864" cy="733078"/>
              </a:xfrm>
              <a:prstGeom prst="rect">
                <a:avLst/>
              </a:prstGeom>
              <a:blipFill rotWithShape="0">
                <a:blip r:embed="rId13"/>
                <a:stretch>
                  <a:fillRect t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52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  <p:bldP spid="21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8505" y="1148951"/>
                <a:ext cx="8097504" cy="84592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Distinguish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-clique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8505" y="1148951"/>
                <a:ext cx="8097504" cy="845924"/>
              </a:xfrm>
              <a:blipFill rotWithShape="0">
                <a:blip r:embed="rId2"/>
                <a:stretch>
                  <a:fillRect l="-1205" t="-9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388363" y="1642514"/>
            <a:ext cx="4269600" cy="2116679"/>
            <a:chOff x="2388363" y="1642514"/>
            <a:chExt cx="4269600" cy="211667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363" y="1642514"/>
              <a:ext cx="2116679" cy="211667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3501" y="1671746"/>
              <a:ext cx="1784462" cy="1981442"/>
            </a:xfrm>
            <a:prstGeom prst="rect">
              <a:avLst/>
            </a:prstGeom>
          </p:spPr>
        </p:pic>
      </p:grp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44557" y="0"/>
            <a:ext cx="8999444" cy="1091131"/>
          </a:xfrm>
        </p:spPr>
        <p:txBody>
          <a:bodyPr/>
          <a:lstStyle/>
          <a:p>
            <a:r>
              <a:rPr lang="en-US" dirty="0" smtClean="0"/>
              <a:t>Making this formal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4557" y="3915257"/>
            <a:ext cx="12321051" cy="3083855"/>
            <a:chOff x="144557" y="3915257"/>
            <a:chExt cx="12321051" cy="3083855"/>
          </a:xfrm>
        </p:grpSpPr>
        <p:grpSp>
          <p:nvGrpSpPr>
            <p:cNvPr id="25" name="Group 24"/>
            <p:cNvGrpSpPr/>
            <p:nvPr/>
          </p:nvGrpSpPr>
          <p:grpSpPr>
            <a:xfrm>
              <a:off x="4325195" y="6266034"/>
              <a:ext cx="8140413" cy="733078"/>
              <a:chOff x="2303793" y="4943762"/>
              <a:chExt cx="8140413" cy="7330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Placeholder 3"/>
                  <p:cNvSpPr txBox="1">
                    <a:spLocks/>
                  </p:cNvSpPr>
                  <p:nvPr/>
                </p:nvSpPr>
                <p:spPr>
                  <a:xfrm>
                    <a:off x="2303793" y="4943762"/>
                    <a:ext cx="8140413" cy="73307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>
                      <a:lnSpc>
                        <a:spcPct val="100000"/>
                      </a:lnSpc>
                      <a:spcBef>
                        <a:spcPts val="0"/>
                      </a:spcBef>
                    </a:pPr>
                    <a:r>
                      <a:rPr lang="en-US" sz="2400" dirty="0">
                        <a:solidFill>
                          <a:prstClr val="black"/>
                        </a:solidFill>
                        <a:latin typeface="Calibri" panose="020F0502020204030204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prstClr val="black"/>
                                </a:solidFill>
                                <a:latin typeface="Calibri" panose="020F0502020204030204"/>
                              </a:rPr>
                              <m:t> </m:t>
                            </m:r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≔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a14:m>
                    <a:endParaRPr lang="en-US" sz="2400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6" name="Text Placeholder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3793" y="4943762"/>
                    <a:ext cx="8140413" cy="73307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81667" b="-875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Connector 26"/>
              <p:cNvCxnSpPr/>
              <p:nvPr/>
            </p:nvCxnSpPr>
            <p:spPr>
              <a:xfrm flipH="1">
                <a:off x="2925284" y="5046256"/>
                <a:ext cx="71021" cy="28408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/>
            <p:cNvGrpSpPr/>
            <p:nvPr/>
          </p:nvGrpSpPr>
          <p:grpSpPr>
            <a:xfrm>
              <a:off x="144557" y="3915257"/>
              <a:ext cx="9487031" cy="3083855"/>
              <a:chOff x="144557" y="3915257"/>
              <a:chExt cx="9487031" cy="3083855"/>
            </a:xfrm>
          </p:grpSpPr>
          <p:sp>
            <p:nvSpPr>
              <p:cNvPr id="19" name="Text Placeholder 3"/>
              <p:cNvSpPr txBox="1">
                <a:spLocks/>
              </p:cNvSpPr>
              <p:nvPr/>
            </p:nvSpPr>
            <p:spPr>
              <a:xfrm>
                <a:off x="333575" y="4304891"/>
                <a:ext cx="8594652" cy="733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Classical Bayesian Uncertainty: </a:t>
                </a:r>
                <a:r>
                  <a:rPr lang="en-US" sz="2800" dirty="0" smtClean="0"/>
                  <a:t>posterior distribution</a:t>
                </a:r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 Placeholder 3"/>
                  <p:cNvSpPr txBox="1">
                    <a:spLocks/>
                  </p:cNvSpPr>
                  <p:nvPr/>
                </p:nvSpPr>
                <p:spPr>
                  <a:xfrm>
                    <a:off x="144557" y="4930633"/>
                    <a:ext cx="8140413" cy="73307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,  ∀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≥0 , 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 Placeholder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557" y="4930633"/>
                    <a:ext cx="8140413" cy="73307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Placeholder 3"/>
                  <p:cNvSpPr txBox="1">
                    <a:spLocks/>
                  </p:cNvSpPr>
                  <p:nvPr/>
                </p:nvSpPr>
                <p:spPr>
                  <a:xfrm>
                    <a:off x="177844" y="6266034"/>
                    <a:ext cx="5030642" cy="73307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1"/>
                        </a:solidFill>
                      </a:rPr>
                      <a:t> consistent with observations:</a:t>
                    </a:r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 Placeholder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844" y="6266034"/>
                    <a:ext cx="5030642" cy="73307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42" t="-1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8" name="Straight Connector 27"/>
              <p:cNvCxnSpPr/>
              <p:nvPr/>
            </p:nvCxnSpPr>
            <p:spPr>
              <a:xfrm flipV="1">
                <a:off x="226670" y="4559372"/>
                <a:ext cx="1500326" cy="8878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282720" y="4568250"/>
                <a:ext cx="1766618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3575032" y="5308747"/>
                <a:ext cx="1500326" cy="8878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 Placeholder 3"/>
              <p:cNvSpPr txBox="1">
                <a:spLocks/>
              </p:cNvSpPr>
              <p:nvPr/>
            </p:nvSpPr>
            <p:spPr>
              <a:xfrm>
                <a:off x="203767" y="3915257"/>
                <a:ext cx="2283724" cy="733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Computational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 Placeholder 3"/>
                  <p:cNvSpPr txBox="1">
                    <a:spLocks/>
                  </p:cNvSpPr>
                  <p:nvPr/>
                </p:nvSpPr>
                <p:spPr>
                  <a:xfrm>
                    <a:off x="5249724" y="3935803"/>
                    <a:ext cx="4381864" cy="73307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2400" dirty="0" smtClean="0">
                        <a:solidFill>
                          <a:srgbClr val="7030A0"/>
                        </a:solidFill>
                      </a:rPr>
                      <a:t>degree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a14:m>
                    <a:r>
                      <a:rPr lang="en-US" sz="2400" dirty="0" smtClean="0">
                        <a:solidFill>
                          <a:srgbClr val="7030A0"/>
                        </a:solidFill>
                      </a:rPr>
                      <a:t> pseudo-distribution</a:t>
                    </a:r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 Placeholder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9724" y="3935803"/>
                    <a:ext cx="4381864" cy="733078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2086" t="-11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 Placeholder 3"/>
                  <p:cNvSpPr txBox="1">
                    <a:spLocks/>
                  </p:cNvSpPr>
                  <p:nvPr/>
                </p:nvSpPr>
                <p:spPr>
                  <a:xfrm>
                    <a:off x="1610480" y="5606783"/>
                    <a:ext cx="4381864" cy="73307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lvl="0">
                      <a:lnSpc>
                        <a:spcPct val="100000"/>
                      </a:lnSpc>
                      <a:spcBef>
                        <a:spcPts val="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func>
                          <m:r>
                            <m:rPr>
                              <m:lit/>
                            </m:r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7030A0"/>
                              </a:solidFill>
                              <a:latin typeface="Calibri" panose="020F0502020204030204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33" name="Text Placeholder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0480" y="5606783"/>
                    <a:ext cx="4381864" cy="733078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5183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-0.416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44557" y="0"/>
            <a:ext cx="8999444" cy="1091131"/>
          </a:xfrm>
        </p:spPr>
        <p:txBody>
          <a:bodyPr/>
          <a:lstStyle/>
          <a:p>
            <a:r>
              <a:rPr lang="en-US" dirty="0" smtClean="0"/>
              <a:t>Making this formal</a:t>
            </a:r>
            <a:endParaRPr lang="en-US" dirty="0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333575" y="1542195"/>
            <a:ext cx="8594652" cy="733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Classical Bayesian Uncertainty: </a:t>
            </a:r>
            <a:r>
              <a:rPr lang="en-US" sz="2800" dirty="0" smtClean="0"/>
              <a:t>posterior distribution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3"/>
              <p:cNvSpPr txBox="1">
                <a:spLocks/>
              </p:cNvSpPr>
              <p:nvPr/>
            </p:nvSpPr>
            <p:spPr>
              <a:xfrm>
                <a:off x="144557" y="1905286"/>
                <a:ext cx="8140413" cy="733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,  ∀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 ,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7" y="1905286"/>
                <a:ext cx="8140413" cy="733078"/>
              </a:xfrm>
              <a:prstGeom prst="rect">
                <a:avLst/>
              </a:prstGeom>
              <a:blipFill rotWithShape="0">
                <a:blip r:embed="rId2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3"/>
              <p:cNvSpPr txBox="1">
                <a:spLocks/>
              </p:cNvSpPr>
              <p:nvPr/>
            </p:nvSpPr>
            <p:spPr>
              <a:xfrm>
                <a:off x="177844" y="3104506"/>
                <a:ext cx="5030642" cy="733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consistent with observations: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44" y="3104506"/>
                <a:ext cx="5030642" cy="733078"/>
              </a:xfrm>
              <a:prstGeom prst="rect">
                <a:avLst/>
              </a:prstGeom>
              <a:blipFill rotWithShape="0">
                <a:blip r:embed="rId3"/>
                <a:stretch>
                  <a:fillRect l="-242" t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325195" y="3104506"/>
            <a:ext cx="8140413" cy="733078"/>
            <a:chOff x="2303793" y="4943762"/>
            <a:chExt cx="8140413" cy="7330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Placeholder 3"/>
                <p:cNvSpPr txBox="1">
                  <a:spLocks/>
                </p:cNvSpPr>
                <p:nvPr/>
              </p:nvSpPr>
              <p:spPr>
                <a:xfrm>
                  <a:off x="2303793" y="4943762"/>
                  <a:ext cx="8140413" cy="7330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793" y="4943762"/>
                  <a:ext cx="8140413" cy="73307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5124" b="-8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/>
            <p:cNvCxnSpPr/>
            <p:nvPr/>
          </p:nvCxnSpPr>
          <p:spPr>
            <a:xfrm flipH="1">
              <a:off x="2937333" y="4998128"/>
              <a:ext cx="71021" cy="28408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226670" y="1796676"/>
            <a:ext cx="1500326" cy="887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82720" y="1805554"/>
            <a:ext cx="176661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575032" y="2283400"/>
            <a:ext cx="1500326" cy="887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 txBox="1">
            <a:spLocks/>
          </p:cNvSpPr>
          <p:nvPr/>
        </p:nvSpPr>
        <p:spPr>
          <a:xfrm>
            <a:off x="203767" y="1152561"/>
            <a:ext cx="2283724" cy="733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7030A0"/>
                </a:solidFill>
              </a:rPr>
              <a:t>Computational</a:t>
            </a:r>
            <a:endParaRPr lang="en-US" sz="24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Placeholder 3"/>
              <p:cNvSpPr txBox="1">
                <a:spLocks/>
              </p:cNvSpPr>
              <p:nvPr/>
            </p:nvSpPr>
            <p:spPr>
              <a:xfrm>
                <a:off x="5249724" y="1173107"/>
                <a:ext cx="4381864" cy="733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degree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</a:rPr>
                  <a:t> pseudo-distribution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724" y="1173107"/>
                <a:ext cx="4381864" cy="733078"/>
              </a:xfrm>
              <a:prstGeom prst="rect">
                <a:avLst/>
              </a:prstGeom>
              <a:blipFill rotWithShape="0">
                <a:blip r:embed="rId8"/>
                <a:stretch>
                  <a:fillRect l="-2086" t="-1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Placeholder 3"/>
              <p:cNvSpPr txBox="1">
                <a:spLocks/>
              </p:cNvSpPr>
              <p:nvPr/>
            </p:nvSpPr>
            <p:spPr>
              <a:xfrm>
                <a:off x="1610480" y="2581436"/>
                <a:ext cx="4381864" cy="733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func>
                      <m:r>
                        <m:rPr>
                          <m:lit/>
                        </m:rP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7030A0"/>
                          </a:solidFill>
                          <a:latin typeface="Calibri" panose="020F0502020204030204"/>
                        </a:rPr>
                        <m:t> 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80" y="2581436"/>
                <a:ext cx="4381864" cy="7330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664" y="3542429"/>
            <a:ext cx="1057737" cy="1134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Placeholder 3"/>
              <p:cNvSpPr txBox="1">
                <a:spLocks/>
              </p:cNvSpPr>
              <p:nvPr/>
            </p:nvSpPr>
            <p:spPr>
              <a:xfrm>
                <a:off x="1624688" y="3852634"/>
                <a:ext cx="7539827" cy="9418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“Vertex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US" sz="28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is in clique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”</a:t>
                </a:r>
                <a:endParaRPr lang="en-US" sz="2800" i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688" y="3852634"/>
                <a:ext cx="7539827" cy="941810"/>
              </a:xfrm>
              <a:prstGeom prst="rect">
                <a:avLst/>
              </a:prstGeom>
              <a:blipFill rotWithShape="0">
                <a:blip r:embed="rId11"/>
                <a:stretch>
                  <a:fillRect l="-1699" t="-1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ular Callout 35"/>
              <p:cNvSpPr/>
              <p:nvPr/>
            </p:nvSpPr>
            <p:spPr>
              <a:xfrm>
                <a:off x="2703184" y="183594"/>
                <a:ext cx="2330846" cy="1240448"/>
              </a:xfrm>
              <a:prstGeom prst="wedgeRectCallout">
                <a:avLst>
                  <a:gd name="adj1" fmla="val 60972"/>
                  <a:gd name="adj2" fmla="val 4329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 smtClean="0">
                    <a:solidFill>
                      <a:srgbClr val="C00000"/>
                    </a:solidFill>
                  </a:rPr>
                  <a:t>Convex set.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400" i="1" dirty="0" smtClean="0">
                    <a:solidFill>
                      <a:srgbClr val="FF0000"/>
                    </a:solidFill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</a:rPr>
                  <a:t>Defined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eq’s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+ PSD constraint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ular Callou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184" y="183594"/>
                <a:ext cx="2330846" cy="1240448"/>
              </a:xfrm>
              <a:prstGeom prst="wedgeRectCallout">
                <a:avLst>
                  <a:gd name="adj1" fmla="val 60972"/>
                  <a:gd name="adj2" fmla="val 43298"/>
                </a:avLst>
              </a:prstGeom>
              <a:blipFill rotWithShape="0">
                <a:blip r:embed="rId12"/>
                <a:stretch>
                  <a:fillRect l="-682"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946545" y="4482136"/>
            <a:ext cx="7711698" cy="878609"/>
            <a:chOff x="819744" y="5140427"/>
            <a:chExt cx="7711698" cy="878609"/>
          </a:xfrm>
        </p:grpSpPr>
        <p:sp>
          <p:nvSpPr>
            <p:cNvPr id="38" name="Flowchart: Alternate Process 37"/>
            <p:cNvSpPr/>
            <p:nvPr/>
          </p:nvSpPr>
          <p:spPr>
            <a:xfrm>
              <a:off x="819744" y="5140427"/>
              <a:ext cx="7711698" cy="857772"/>
            </a:xfrm>
            <a:prstGeom prst="flowChartAlternateProcess">
              <a:avLst/>
            </a:prstGeom>
            <a:solidFill>
              <a:srgbClr val="D1E3D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Placeholder 3"/>
            <p:cNvSpPr txBox="1">
              <a:spLocks/>
            </p:cNvSpPr>
            <p:nvPr/>
          </p:nvSpPr>
          <p:spPr>
            <a:xfrm>
              <a:off x="1188540" y="5280859"/>
              <a:ext cx="2016299" cy="7330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rgbClr val="C00000"/>
                  </a:solidFill>
                </a:rPr>
                <a:t>Definition*: 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Placeholder 3"/>
                <p:cNvSpPr txBox="1">
                  <a:spLocks/>
                </p:cNvSpPr>
                <p:nvPr/>
              </p:nvSpPr>
              <p:spPr>
                <a:xfrm>
                  <a:off x="1941495" y="5285958"/>
                  <a:ext cx="6302280" cy="7330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𝑆𝑂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𝑑𝑖𝑠𝑡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1495" y="5285958"/>
                  <a:ext cx="6302280" cy="73307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Placeholder 3"/>
              <p:cNvSpPr txBox="1">
                <a:spLocks/>
              </p:cNvSpPr>
              <p:nvPr/>
            </p:nvSpPr>
            <p:spPr>
              <a:xfrm>
                <a:off x="13216" y="5484238"/>
                <a:ext cx="7732040" cy="733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Corollary: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𝑆𝑂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6" y="5484238"/>
                <a:ext cx="7732040" cy="733078"/>
              </a:xfrm>
              <a:prstGeom prst="rect">
                <a:avLst/>
              </a:prstGeom>
              <a:blipFill rotWithShape="0">
                <a:blip r:embed="rId13"/>
                <a:stretch>
                  <a:fillRect l="-1182" t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946545" y="6025898"/>
            <a:ext cx="8024781" cy="863917"/>
            <a:chOff x="946545" y="6191270"/>
            <a:chExt cx="8024781" cy="863917"/>
          </a:xfrm>
        </p:grpSpPr>
        <p:sp>
          <p:nvSpPr>
            <p:cNvPr id="43" name="Flowchart: Alternate Process 42"/>
            <p:cNvSpPr/>
            <p:nvPr/>
          </p:nvSpPr>
          <p:spPr>
            <a:xfrm>
              <a:off x="946545" y="6191270"/>
              <a:ext cx="7554303" cy="664707"/>
            </a:xfrm>
            <a:prstGeom prst="flowChartAlternateProcess">
              <a:avLst/>
            </a:prstGeom>
            <a:solidFill>
              <a:srgbClr val="D1E3D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Placeholder 3"/>
                <p:cNvSpPr txBox="1">
                  <a:spLocks/>
                </p:cNvSpPr>
                <p:nvPr/>
              </p:nvSpPr>
              <p:spPr>
                <a:xfrm>
                  <a:off x="1239286" y="6322109"/>
                  <a:ext cx="7732040" cy="7330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 smtClean="0">
                      <a:solidFill>
                        <a:srgbClr val="C00000"/>
                      </a:solidFill>
                    </a:rPr>
                    <a:t>Open Question: </a:t>
                  </a:r>
                  <a:r>
                    <a:rPr lang="en-US" sz="2400" dirty="0" smtClean="0"/>
                    <a:t>Is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𝑆𝑂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≪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for some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?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286" y="6322109"/>
                  <a:ext cx="7732040" cy="73307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182" t="-10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19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44557" y="0"/>
            <a:ext cx="8999444" cy="1091131"/>
          </a:xfrm>
        </p:spPr>
        <p:txBody>
          <a:bodyPr/>
          <a:lstStyle/>
          <a:p>
            <a:r>
              <a:rPr lang="en-US" dirty="0" smtClean="0"/>
              <a:t>Making this formal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216" y="183594"/>
            <a:ext cx="12452392" cy="6033722"/>
            <a:chOff x="13216" y="183594"/>
            <a:chExt cx="12452392" cy="6033722"/>
          </a:xfrm>
        </p:grpSpPr>
        <p:sp>
          <p:nvSpPr>
            <p:cNvPr id="19" name="Text Placeholder 3"/>
            <p:cNvSpPr txBox="1">
              <a:spLocks/>
            </p:cNvSpPr>
            <p:nvPr/>
          </p:nvSpPr>
          <p:spPr>
            <a:xfrm>
              <a:off x="333575" y="1542195"/>
              <a:ext cx="8594652" cy="7330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rgbClr val="C00000"/>
                  </a:solidFill>
                </a:rPr>
                <a:t>Classical Bayesian Uncertainty: </a:t>
              </a:r>
              <a:r>
                <a:rPr lang="en-US" sz="2800" dirty="0" smtClean="0"/>
                <a:t>posterior distribution</a:t>
              </a:r>
              <a:endParaRPr 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Placeholder 3"/>
                <p:cNvSpPr txBox="1">
                  <a:spLocks/>
                </p:cNvSpPr>
                <p:nvPr/>
              </p:nvSpPr>
              <p:spPr>
                <a:xfrm>
                  <a:off x="144557" y="1905286"/>
                  <a:ext cx="8140413" cy="7330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,  ∀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≥0 , 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57" y="1905286"/>
                  <a:ext cx="8140413" cy="73307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 Placeholder 3"/>
                <p:cNvSpPr txBox="1">
                  <a:spLocks/>
                </p:cNvSpPr>
                <p:nvPr/>
              </p:nvSpPr>
              <p:spPr>
                <a:xfrm>
                  <a:off x="177844" y="3104506"/>
                  <a:ext cx="5030642" cy="7330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consistent with observations: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844" y="3104506"/>
                  <a:ext cx="5030642" cy="73307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42" t="-115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>
              <a:off x="4325195" y="3104506"/>
              <a:ext cx="8140413" cy="733078"/>
              <a:chOff x="2303793" y="4943762"/>
              <a:chExt cx="8140413" cy="7330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Placeholder 3"/>
                  <p:cNvSpPr txBox="1">
                    <a:spLocks/>
                  </p:cNvSpPr>
                  <p:nvPr/>
                </p:nvSpPr>
                <p:spPr>
                  <a:xfrm>
                    <a:off x="2303793" y="4943762"/>
                    <a:ext cx="8140413" cy="73307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2400" b="0" dirty="0" smtClean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≔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   ∀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a14:m>
                    <a:endParaRPr lang="en-US" sz="2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 Placeholder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3793" y="4943762"/>
                    <a:ext cx="8140413" cy="73307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85833" b="-8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Connector 26"/>
              <p:cNvCxnSpPr/>
              <p:nvPr/>
            </p:nvCxnSpPr>
            <p:spPr>
              <a:xfrm flipH="1">
                <a:off x="6667150" y="4998128"/>
                <a:ext cx="71021" cy="28408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V="1">
              <a:off x="226670" y="1796676"/>
              <a:ext cx="1500326" cy="887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282720" y="1805554"/>
              <a:ext cx="1766618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575032" y="2283400"/>
              <a:ext cx="1500326" cy="887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Placeholder 3"/>
            <p:cNvSpPr txBox="1">
              <a:spLocks/>
            </p:cNvSpPr>
            <p:nvPr/>
          </p:nvSpPr>
          <p:spPr>
            <a:xfrm>
              <a:off x="203767" y="1152561"/>
              <a:ext cx="2283724" cy="7330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rgbClr val="7030A0"/>
                  </a:solidFill>
                </a:rPr>
                <a:t>Computational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Placeholder 3"/>
                <p:cNvSpPr txBox="1">
                  <a:spLocks/>
                </p:cNvSpPr>
                <p:nvPr/>
              </p:nvSpPr>
              <p:spPr>
                <a:xfrm>
                  <a:off x="5249724" y="1173107"/>
                  <a:ext cx="4381864" cy="7330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 smtClean="0">
                      <a:solidFill>
                        <a:srgbClr val="7030A0"/>
                      </a:solidFill>
                    </a:rPr>
                    <a:t>degree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2400" dirty="0" smtClean="0">
                      <a:solidFill>
                        <a:srgbClr val="7030A0"/>
                      </a:solidFill>
                    </a:rPr>
                    <a:t> pseudo-distribution</a:t>
                  </a:r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724" y="1173107"/>
                  <a:ext cx="4381864" cy="73307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86" t="-115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Placeholder 3"/>
                <p:cNvSpPr txBox="1">
                  <a:spLocks/>
                </p:cNvSpPr>
                <p:nvPr/>
              </p:nvSpPr>
              <p:spPr>
                <a:xfrm>
                  <a:off x="1610480" y="2581436"/>
                  <a:ext cx="4381864" cy="7330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≥0   ∀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0480" y="2581436"/>
                  <a:ext cx="4381864" cy="73307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64" y="3542429"/>
              <a:ext cx="1057737" cy="113428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Placeholder 3"/>
                <p:cNvSpPr txBox="1">
                  <a:spLocks/>
                </p:cNvSpPr>
                <p:nvPr/>
              </p:nvSpPr>
              <p:spPr>
                <a:xfrm>
                  <a:off x="1624688" y="3852634"/>
                  <a:ext cx="7539827" cy="94181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800" i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“Vertex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a14:m>
                  <a:r>
                    <a:rPr lang="en-US" sz="2800" i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 is in clique with probability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</m:oMath>
                  </a14:m>
                  <a:r>
                    <a:rPr lang="en-US" sz="2800" i="1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”</a:t>
                  </a:r>
                  <a:endParaRPr lang="en-US" sz="2800" i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688" y="3852634"/>
                  <a:ext cx="7539827" cy="9418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699" t="-110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ular Callout 35"/>
                <p:cNvSpPr/>
                <p:nvPr/>
              </p:nvSpPr>
              <p:spPr>
                <a:xfrm>
                  <a:off x="2703184" y="183594"/>
                  <a:ext cx="2330846" cy="1240448"/>
                </a:xfrm>
                <a:prstGeom prst="wedgeRectCallout">
                  <a:avLst>
                    <a:gd name="adj1" fmla="val 60972"/>
                    <a:gd name="adj2" fmla="val 43298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508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i="1" dirty="0" smtClean="0">
                      <a:solidFill>
                        <a:srgbClr val="C00000"/>
                      </a:solidFill>
                    </a:rPr>
                    <a:t>Convex set.</a:t>
                  </a:r>
                  <a:r>
                    <a:rPr lang="en-US" sz="2400" i="1" dirty="0" smtClean="0">
                      <a:solidFill>
                        <a:srgbClr val="FF0000"/>
                      </a:solidFill>
                    </a:rPr>
                    <a:t/>
                  </a:r>
                  <a:br>
                    <a:rPr lang="en-US" sz="2400" i="1" dirty="0" smtClean="0">
                      <a:solidFill>
                        <a:srgbClr val="FF0000"/>
                      </a:solidFill>
                    </a:rPr>
                  </a:br>
                  <a:r>
                    <a:rPr lang="en-US" sz="2000" dirty="0" smtClean="0">
                      <a:solidFill>
                        <a:schemeClr val="tx1"/>
                      </a:solidFill>
                    </a:rPr>
                    <a:t>Defined by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000" dirty="0" err="1" smtClean="0">
                      <a:solidFill>
                        <a:schemeClr val="tx1"/>
                      </a:solidFill>
                    </a:rPr>
                    <a:t>eq’s</a:t>
                  </a:r>
                  <a:r>
                    <a:rPr lang="en-US" sz="20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000" dirty="0" smtClean="0">
                      <a:solidFill>
                        <a:schemeClr val="tx1"/>
                      </a:solidFill>
                    </a:rPr>
                    <a:t>+ PSD constraint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ular Callout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184" y="183594"/>
                  <a:ext cx="2330846" cy="1240448"/>
                </a:xfrm>
                <a:prstGeom prst="wedgeRectCallout">
                  <a:avLst>
                    <a:gd name="adj1" fmla="val 60972"/>
                    <a:gd name="adj2" fmla="val 43298"/>
                  </a:avLst>
                </a:prstGeom>
                <a:blipFill rotWithShape="0">
                  <a:blip r:embed="rId12"/>
                  <a:stretch>
                    <a:fillRect l="-682"/>
                  </a:stretch>
                </a:blipFill>
                <a:ln w="508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36"/>
            <p:cNvGrpSpPr/>
            <p:nvPr/>
          </p:nvGrpSpPr>
          <p:grpSpPr>
            <a:xfrm>
              <a:off x="946545" y="4482136"/>
              <a:ext cx="7711698" cy="878609"/>
              <a:chOff x="819744" y="5140427"/>
              <a:chExt cx="7711698" cy="878609"/>
            </a:xfrm>
          </p:grpSpPr>
          <p:sp>
            <p:nvSpPr>
              <p:cNvPr id="38" name="Flowchart: Alternate Process 37"/>
              <p:cNvSpPr/>
              <p:nvPr/>
            </p:nvSpPr>
            <p:spPr>
              <a:xfrm>
                <a:off x="819744" y="5140427"/>
                <a:ext cx="7711698" cy="857772"/>
              </a:xfrm>
              <a:prstGeom prst="flowChartAlternateProcess">
                <a:avLst/>
              </a:prstGeom>
              <a:solidFill>
                <a:srgbClr val="D1E3D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 Placeholder 3"/>
              <p:cNvSpPr txBox="1">
                <a:spLocks/>
              </p:cNvSpPr>
              <p:nvPr/>
            </p:nvSpPr>
            <p:spPr>
              <a:xfrm>
                <a:off x="1188540" y="5280859"/>
                <a:ext cx="2016299" cy="7330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Definition*: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 Placeholder 3"/>
                  <p:cNvSpPr txBox="1">
                    <a:spLocks/>
                  </p:cNvSpPr>
                  <p:nvPr/>
                </p:nvSpPr>
                <p:spPr>
                  <a:xfrm>
                    <a:off x="1941495" y="5285958"/>
                    <a:ext cx="6302280" cy="73307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/>
                  </a:bodyPr>
                  <a:lstStyle>
                    <a:lvl1pPr marL="0" indent="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None/>
                      <a:defRPr sz="3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Gill Sans MT" panose="020B0502020104020203" pitchFamily="34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𝑆𝑂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𝑑𝑖𝑠𝑡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3" name="Text Placeholder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1495" y="5285958"/>
                    <a:ext cx="6302280" cy="73307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Placeholder 3"/>
                <p:cNvSpPr txBox="1">
                  <a:spLocks/>
                </p:cNvSpPr>
                <p:nvPr/>
              </p:nvSpPr>
              <p:spPr>
                <a:xfrm>
                  <a:off x="13216" y="5484238"/>
                  <a:ext cx="7732040" cy="7330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 smtClean="0">
                      <a:solidFill>
                        <a:srgbClr val="C00000"/>
                      </a:solidFill>
                    </a:rPr>
                    <a:t>Corollary: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𝑆𝑂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6" y="5484238"/>
                  <a:ext cx="7732040" cy="73307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82" t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946545" y="6025898"/>
            <a:ext cx="8024781" cy="863917"/>
            <a:chOff x="946545" y="6191270"/>
            <a:chExt cx="8024781" cy="863917"/>
          </a:xfrm>
        </p:grpSpPr>
        <p:sp>
          <p:nvSpPr>
            <p:cNvPr id="43" name="Flowchart: Alternate Process 42"/>
            <p:cNvSpPr/>
            <p:nvPr/>
          </p:nvSpPr>
          <p:spPr>
            <a:xfrm>
              <a:off x="946545" y="6191270"/>
              <a:ext cx="7554303" cy="664707"/>
            </a:xfrm>
            <a:prstGeom prst="flowChartAlternateProcess">
              <a:avLst/>
            </a:prstGeom>
            <a:solidFill>
              <a:srgbClr val="D1E3D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Placeholder 3"/>
                <p:cNvSpPr txBox="1">
                  <a:spLocks/>
                </p:cNvSpPr>
                <p:nvPr/>
              </p:nvSpPr>
              <p:spPr>
                <a:xfrm>
                  <a:off x="1239286" y="6322109"/>
                  <a:ext cx="7732040" cy="7330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 smtClean="0">
                      <a:solidFill>
                        <a:srgbClr val="C00000"/>
                      </a:solidFill>
                    </a:rPr>
                    <a:t>Open Question: </a:t>
                  </a:r>
                  <a:r>
                    <a:rPr lang="en-US" sz="2400" dirty="0" smtClean="0"/>
                    <a:t>Is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𝑆𝑂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≪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for some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?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286" y="6322109"/>
                  <a:ext cx="7732040" cy="73307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182" t="-10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9547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1945 -0.858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4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0358" y="189303"/>
            <a:ext cx="8024781" cy="863917"/>
            <a:chOff x="946545" y="6191270"/>
            <a:chExt cx="8024781" cy="863917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946545" y="6191270"/>
              <a:ext cx="7554303" cy="664707"/>
            </a:xfrm>
            <a:prstGeom prst="flowChartAlternateProcess">
              <a:avLst/>
            </a:prstGeom>
            <a:solidFill>
              <a:srgbClr val="D1E3D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Placeholder 3"/>
                <p:cNvSpPr txBox="1">
                  <a:spLocks/>
                </p:cNvSpPr>
                <p:nvPr/>
              </p:nvSpPr>
              <p:spPr>
                <a:xfrm>
                  <a:off x="1239286" y="6322109"/>
                  <a:ext cx="7732040" cy="73307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 smtClean="0">
                      <a:solidFill>
                        <a:srgbClr val="C00000"/>
                      </a:solidFill>
                    </a:rPr>
                    <a:t>Open Question: </a:t>
                  </a:r>
                  <a:r>
                    <a:rPr lang="en-US" sz="2400" dirty="0" smtClean="0"/>
                    <a:t>Is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𝑆𝑂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≪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for some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?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286" y="6322109"/>
                  <a:ext cx="7732040" cy="73307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262" t="-10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3"/>
              <p:cNvSpPr txBox="1">
                <a:spLocks/>
              </p:cNvSpPr>
              <p:nvPr/>
            </p:nvSpPr>
            <p:spPr>
              <a:xfrm>
                <a:off x="88456" y="1011878"/>
                <a:ext cx="8701185" cy="726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“Theorem” 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[Meka-Wigderson’13]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𝑆𝑂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6" y="1011878"/>
                <a:ext cx="8701185" cy="726903"/>
              </a:xfrm>
              <a:prstGeom prst="rect">
                <a:avLst/>
              </a:prstGeom>
              <a:blipFill rotWithShape="0">
                <a:blip r:embed="rId3"/>
                <a:stretch>
                  <a:fillRect l="-1472" t="-16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/>
              <p:cNvSpPr txBox="1">
                <a:spLocks/>
              </p:cNvSpPr>
              <p:nvPr/>
            </p:nvSpPr>
            <p:spPr>
              <a:xfrm>
                <a:off x="1559188" y="2487485"/>
                <a:ext cx="8157816" cy="14306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edge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/>
                </a:r>
                <a:b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,ℓ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triangle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 …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88" y="2487485"/>
                <a:ext cx="8157816" cy="1430683"/>
              </a:xfrm>
              <a:prstGeom prst="rect">
                <a:avLst/>
              </a:prstGeom>
              <a:blipFill rotWithShape="0">
                <a:blip r:embed="rId4"/>
                <a:stretch>
                  <a:fillRect l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/>
              <p:cNvSpPr txBox="1">
                <a:spLocks/>
              </p:cNvSpPr>
              <p:nvPr/>
            </p:nvSpPr>
            <p:spPr>
              <a:xfrm>
                <a:off x="217700" y="1815715"/>
                <a:ext cx="8091579" cy="726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rgbClr val="C00000"/>
                    </a:solidFill>
                  </a:rPr>
                  <a:t>“Proof”: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of “maximal ignorance”: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0" y="1815715"/>
                <a:ext cx="8091579" cy="726903"/>
              </a:xfrm>
              <a:prstGeom prst="rect">
                <a:avLst/>
              </a:prstGeom>
              <a:blipFill rotWithShape="0">
                <a:blip r:embed="rId5"/>
                <a:stretch>
                  <a:fillRect l="-1583" t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3"/>
          <p:cNvSpPr txBox="1">
            <a:spLocks/>
          </p:cNvSpPr>
          <p:nvPr/>
        </p:nvSpPr>
        <p:spPr>
          <a:xfrm>
            <a:off x="273917" y="4443817"/>
            <a:ext cx="8035362" cy="7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Bug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Pisier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r>
              <a:rPr lang="en-US" sz="2800" dirty="0" smtClean="0">
                <a:solidFill>
                  <a:srgbClr val="C0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Concentration bound is false.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/>
              <p:cNvSpPr txBox="1">
                <a:spLocks/>
              </p:cNvSpPr>
              <p:nvPr/>
            </p:nvSpPr>
            <p:spPr>
              <a:xfrm>
                <a:off x="1871284" y="5102855"/>
                <a:ext cx="6918357" cy="726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fact,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deg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2 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s.t.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[Kelner]</a:t>
                </a:r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84" y="5102855"/>
                <a:ext cx="6918357" cy="726903"/>
              </a:xfrm>
              <a:prstGeom prst="rect">
                <a:avLst/>
              </a:prstGeom>
              <a:blipFill rotWithShape="0">
                <a:blip r:embed="rId6"/>
                <a:stretch>
                  <a:fillRect l="-1410" t="-10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3"/>
              <p:cNvSpPr txBox="1">
                <a:spLocks/>
              </p:cNvSpPr>
              <p:nvPr/>
            </p:nvSpPr>
            <p:spPr>
              <a:xfrm>
                <a:off x="235917" y="3795170"/>
                <a:ext cx="9234341" cy="7269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valid p-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dist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assuming higher degree Matrix-valued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Chernoff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bound </a:t>
                </a: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17" y="3795170"/>
                <a:ext cx="9234341" cy="726903"/>
              </a:xfrm>
              <a:prstGeom prst="rect">
                <a:avLst/>
              </a:prstGeom>
              <a:blipFill rotWithShape="0">
                <a:blip r:embed="rId7"/>
                <a:stretch>
                  <a:fillRect l="-198"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11389" y="5829758"/>
            <a:ext cx="8952239" cy="857772"/>
            <a:chOff x="113940" y="5966044"/>
            <a:chExt cx="8952239" cy="857772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113940" y="5966044"/>
              <a:ext cx="8952239" cy="857772"/>
            </a:xfrm>
            <a:prstGeom prst="flowChartAlternateProcess">
              <a:avLst/>
            </a:prstGeom>
            <a:solidFill>
              <a:srgbClr val="D1E3D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Placeholder 3"/>
                <p:cNvSpPr txBox="1">
                  <a:spLocks/>
                </p:cNvSpPr>
                <p:nvPr/>
              </p:nvSpPr>
              <p:spPr>
                <a:xfrm>
                  <a:off x="189613" y="6041509"/>
                  <a:ext cx="8701184" cy="72690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Maximal ignorance </a:t>
                  </a:r>
                  <a:r>
                    <a:rPr lang="en-US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m</a:t>
                  </a:r>
                  <a:r>
                    <a:rPr lang="en-US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oments are OK for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r>
                    <a:rPr lang="en-US" sz="18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br>
                    <a:rPr lang="en-US" sz="18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</a:br>
                  <a:r>
                    <a:rPr lang="en-US" sz="18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[Meka-Potechin-Wigderson’15, Desphande-Montanari’15, Hopkins-Kothari-Potechin’15 ]</a:t>
                  </a:r>
                  <a:endPara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13" y="6041509"/>
                  <a:ext cx="8701184" cy="72690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051" t="-8403" b="-84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57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MW’s “conceptual” error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7608" y="1544084"/>
            <a:ext cx="7293507" cy="1003953"/>
          </a:xfrm>
        </p:spPr>
        <p:txBody>
          <a:bodyPr>
            <a:noAutofit/>
          </a:bodyPr>
          <a:lstStyle/>
          <a:p>
            <a:r>
              <a:rPr lang="en-US" sz="2800" i="1" dirty="0" smtClean="0">
                <a:solidFill>
                  <a:srgbClr val="7030A0"/>
                </a:solidFill>
              </a:rPr>
              <a:t>Pseudo-distributions should be as simple as possible but not simpler. 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188149" y="2264303"/>
            <a:ext cx="2796054" cy="567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Following A. Einstein.</a:t>
            </a:r>
            <a:endParaRPr lang="en-US" sz="2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40002" y="3269354"/>
            <a:ext cx="7328117" cy="882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solidFill>
                  <a:srgbClr val="7030A0"/>
                </a:solidFill>
              </a:rPr>
              <a:t>Pseudo-distributions should have maximum entropy but respect the data.</a:t>
            </a:r>
            <a:endParaRPr lang="en-US"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132097" y="1325447"/>
            <a:ext cx="5221138" cy="7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</a:rPr>
              <a:t>MW violated </a:t>
            </a:r>
            <a:r>
              <a:rPr lang="en-US" sz="2800" dirty="0" err="1" smtClean="0">
                <a:solidFill>
                  <a:srgbClr val="C00000"/>
                </a:solidFill>
              </a:rPr>
              <a:t>Bayeisan</a:t>
            </a:r>
            <a:r>
              <a:rPr lang="en-US" sz="2800" dirty="0" smtClean="0">
                <a:solidFill>
                  <a:srgbClr val="C00000"/>
                </a:solidFill>
              </a:rPr>
              <a:t> reasoning: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/>
              <p:cNvSpPr txBox="1">
                <a:spLocks/>
              </p:cNvSpPr>
              <p:nvPr/>
            </p:nvSpPr>
            <p:spPr>
              <a:xfrm>
                <a:off x="143623" y="2472061"/>
                <a:ext cx="4129186" cy="7183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According to MW: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3" y="2472061"/>
                <a:ext cx="4129186" cy="718388"/>
              </a:xfrm>
              <a:prstGeom prst="rect">
                <a:avLst/>
              </a:prstGeom>
              <a:blipFill rotWithShape="0">
                <a:blip r:embed="rId2"/>
                <a:stretch>
                  <a:fillRect l="-2363" t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/>
              <p:cNvSpPr txBox="1">
                <a:spLocks/>
              </p:cNvSpPr>
              <p:nvPr/>
            </p:nvSpPr>
            <p:spPr>
              <a:xfrm>
                <a:off x="143623" y="1832002"/>
                <a:ext cx="8976392" cy="7183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sz="2400" b="0" i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clique</m:t>
                        </m:r>
                        <m:r>
                          <a:rPr lang="en-US" sz="24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sz="2400" dirty="0" smtClean="0"/>
                  <a:t> 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 smtClean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3" y="1832002"/>
                <a:ext cx="8976392" cy="718388"/>
              </a:xfrm>
              <a:prstGeom prst="rect">
                <a:avLst/>
              </a:prstGeom>
              <a:blipFill rotWithShape="0">
                <a:blip r:embed="rId3"/>
                <a:stretch>
                  <a:fillRect l="-1087" t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/>
              <p:cNvSpPr txBox="1">
                <a:spLocks/>
              </p:cNvSpPr>
              <p:nvPr/>
            </p:nvSpPr>
            <p:spPr>
              <a:xfrm>
                <a:off x="2722417" y="4016844"/>
                <a:ext cx="4252403" cy="7183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417" y="4016844"/>
                <a:ext cx="4252403" cy="7183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3"/>
              <p:cNvSpPr txBox="1">
                <a:spLocks/>
              </p:cNvSpPr>
              <p:nvPr/>
            </p:nvSpPr>
            <p:spPr>
              <a:xfrm>
                <a:off x="2514531" y="3369043"/>
                <a:ext cx="4252403" cy="7183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531" y="3369043"/>
                <a:ext cx="4252403" cy="7183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/>
              <p:cNvSpPr txBox="1">
                <a:spLocks/>
              </p:cNvSpPr>
              <p:nvPr/>
            </p:nvSpPr>
            <p:spPr>
              <a:xfrm>
                <a:off x="203805" y="4886801"/>
                <a:ext cx="9118435" cy="7183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should be reweighed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05" y="4886801"/>
                <a:ext cx="9118435" cy="7183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Placeholder 3"/>
          <p:cNvSpPr txBox="1">
            <a:spLocks/>
          </p:cNvSpPr>
          <p:nvPr/>
        </p:nvSpPr>
        <p:spPr>
          <a:xfrm>
            <a:off x="203805" y="3435646"/>
            <a:ext cx="3179274" cy="718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By Bayesian reasoning: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27" y="3549545"/>
            <a:ext cx="1965545" cy="1176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09" y="3550172"/>
            <a:ext cx="1965545" cy="1176339"/>
          </a:xfrm>
          <a:prstGeom prst="rect">
            <a:avLst/>
          </a:prstGeom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240002" y="3269354"/>
            <a:ext cx="7172987" cy="882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solidFill>
                  <a:srgbClr val="7030A0"/>
                </a:solidFill>
              </a:rPr>
              <a:t>Pseudo-distributions should have maximum entropy but respect the data.</a:t>
            </a:r>
            <a:endParaRPr lang="en-US"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2.77778E-6 -0.453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2761 0.00208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0749" y="0"/>
            <a:ext cx="8999444" cy="1091131"/>
          </a:xfrm>
        </p:spPr>
        <p:txBody>
          <a:bodyPr/>
          <a:lstStyle/>
          <a:p>
            <a:r>
              <a:rPr lang="en-US" dirty="0" smtClean="0"/>
              <a:t>Talk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71" y="4763172"/>
            <a:ext cx="3053507" cy="73184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Skipping today: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91839" y="1200064"/>
            <a:ext cx="8735439" cy="3950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Dubious historical analogy.</a:t>
            </a:r>
          </a:p>
          <a:p>
            <a:pPr marL="233363" indent="-233363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Philosophize about automating algorithms.</a:t>
            </a:r>
          </a:p>
          <a:p>
            <a:pPr marL="233363" indent="-23336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Wave hands about convexity and the Sum of Squares algorithm.</a:t>
            </a:r>
          </a:p>
          <a:p>
            <a:pPr marL="233363" indent="-233363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Sudden shift to </a:t>
            </a:r>
            <a:r>
              <a:rPr lang="en-US" sz="2800" dirty="0" err="1" smtClean="0"/>
              <a:t>Bayesianism</a:t>
            </a:r>
            <a:r>
              <a:rPr lang="en-US" sz="2800" dirty="0" smtClean="0"/>
              <a:t> vs </a:t>
            </a:r>
            <a:r>
              <a:rPr lang="en-US" sz="2800" dirty="0" err="1" smtClean="0"/>
              <a:t>Frequentism</a:t>
            </a:r>
            <a:r>
              <a:rPr lang="en-US" sz="2800" dirty="0" smtClean="0"/>
              <a:t>. </a:t>
            </a:r>
          </a:p>
          <a:p>
            <a:pPr marL="233363" indent="-233363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Work in progress on the planted clique problem.</a:t>
            </a:r>
            <a:endParaRPr lang="en-US" sz="28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36397" y="5140287"/>
            <a:ext cx="9429153" cy="20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 smtClean="0"/>
              <a:t>Sparse coding / dictionary learning / </a:t>
            </a:r>
            <a:r>
              <a:rPr lang="en-US" sz="2000" dirty="0" smtClean="0">
                <a:solidFill>
                  <a:srgbClr val="C00000"/>
                </a:solidFill>
              </a:rPr>
              <a:t>tensor completion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[B-Kelner-Steurer’14,’15 B-</a:t>
            </a:r>
            <a:r>
              <a:rPr lang="en-US" sz="1600" b="1" dirty="0" smtClean="0">
                <a:solidFill>
                  <a:srgbClr val="C00000"/>
                </a:solidFill>
              </a:rPr>
              <a:t>Moitra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’15]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 smtClean="0"/>
              <a:t>Unique games conjecture / small set expansion</a:t>
            </a:r>
            <a:br>
              <a:rPr lang="en-US" sz="2000" dirty="0" smtClean="0"/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[..B-Brandao-Harrow-Kelner-Steurer-Zhou’12..]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 dirty="0" smtClean="0"/>
              <a:t>Connections to quantum information theory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097" y="5607339"/>
            <a:ext cx="1069137" cy="10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97" y="5795374"/>
            <a:ext cx="1679493" cy="7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6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Bayesian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44557" y="1192988"/>
                <a:ext cx="8785434" cy="11596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Theorem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: </a:t>
                </a:r>
                <a:r>
                  <a:rPr lang="en-US" sz="2400" dirty="0" smtClean="0"/>
                  <a:t>[B-Hopkins-Kelner-Kothari-Moitra] </a:t>
                </a:r>
                <a:br>
                  <a:rPr lang="en-US" sz="2400" dirty="0" smtClean="0"/>
                </a:br>
                <a:r>
                  <a:rPr lang="en-US" sz="28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w.h.p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𝑆𝑂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m:rPr>
                                <m:lit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44557" y="1192988"/>
                <a:ext cx="8785434" cy="1159643"/>
              </a:xfrm>
              <a:blipFill rotWithShape="0">
                <a:blip r:embed="rId2"/>
                <a:stretch>
                  <a:fillRect l="-1457" t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3"/>
              <p:cNvSpPr txBox="1">
                <a:spLocks/>
              </p:cNvSpPr>
              <p:nvPr/>
            </p:nvSpPr>
            <p:spPr>
              <a:xfrm>
                <a:off x="144557" y="2295158"/>
                <a:ext cx="8989716" cy="4772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case recently shown by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[Hopkins-Kothari-Potechin-Raghavendra-Schramm’16]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7" y="2295158"/>
                <a:ext cx="8989716" cy="477225"/>
              </a:xfrm>
              <a:prstGeom prst="rect">
                <a:avLst/>
              </a:prstGeom>
              <a:blipFill rotWithShape="0">
                <a:blip r:embed="rId3"/>
                <a:stretch>
                  <a:fillRect l="-204" t="-17949" r="-543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/>
              <p:cNvSpPr txBox="1">
                <a:spLocks/>
              </p:cNvSpPr>
              <p:nvPr/>
            </p:nvSpPr>
            <p:spPr>
              <a:xfrm>
                <a:off x="144557" y="4043911"/>
                <a:ext cx="8600445" cy="9208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Bayesian desiderata: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For every “simple” map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,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7" y="4043911"/>
                <a:ext cx="8600445" cy="920881"/>
              </a:xfrm>
              <a:prstGeom prst="rect">
                <a:avLst/>
              </a:prstGeom>
              <a:blipFill rotWithShape="0">
                <a:blip r:embed="rId4"/>
                <a:stretch>
                  <a:fillRect l="-1134" t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/>
              <p:cNvSpPr txBox="1">
                <a:spLocks/>
              </p:cNvSpPr>
              <p:nvPr/>
            </p:nvSpPr>
            <p:spPr>
              <a:xfrm>
                <a:off x="926609" y="4987365"/>
                <a:ext cx="8600445" cy="9208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m:rPr>
                                <m:lit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,1</m:t>
                            </m:r>
                            <m:r>
                              <m:rPr>
                                <m:lit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(*)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09" y="4987365"/>
                <a:ext cx="8600445" cy="920881"/>
              </a:xfrm>
              <a:prstGeom prst="rect">
                <a:avLst/>
              </a:prstGeom>
              <a:blipFill rotWithShape="0">
                <a:blip r:embed="rId5"/>
                <a:stretch>
                  <a:fillRect t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/>
              <p:cNvSpPr txBox="1">
                <a:spLocks/>
              </p:cNvSpPr>
              <p:nvPr/>
            </p:nvSpPr>
            <p:spPr>
              <a:xfrm>
                <a:off x="144557" y="2916873"/>
                <a:ext cx="8600445" cy="11044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Proof: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For every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we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57" y="2916873"/>
                <a:ext cx="8600445" cy="1104465"/>
              </a:xfrm>
              <a:prstGeom prst="rect">
                <a:avLst/>
              </a:prstGeom>
              <a:blipFill rotWithShape="0">
                <a:blip r:embed="rId6"/>
                <a:stretch>
                  <a:fillRect l="-1134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3"/>
          <p:cNvSpPr txBox="1">
            <a:spLocks/>
          </p:cNvSpPr>
          <p:nvPr/>
        </p:nvSpPr>
        <p:spPr>
          <a:xfrm>
            <a:off x="144556" y="5788424"/>
            <a:ext cx="8600445" cy="920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00000"/>
                </a:solidFill>
              </a:rPr>
              <a:t>Crucial observation: </a:t>
            </a:r>
            <a:r>
              <a:rPr lang="en-US" sz="2400" dirty="0" smtClean="0">
                <a:solidFill>
                  <a:schemeClr val="tx1"/>
                </a:solidFill>
              </a:rPr>
              <a:t>If “simple” is low degree then this essentially* determines the moments – no creativity needed!!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Why is this interesting?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6081" y="1252937"/>
            <a:ext cx="8843799" cy="104895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Shows </a:t>
            </a:r>
            <a:r>
              <a:rPr lang="en-US" sz="2800" dirty="0" err="1" smtClean="0"/>
              <a:t>SoS</a:t>
            </a:r>
            <a:r>
              <a:rPr lang="en-US" sz="2800" dirty="0" smtClean="0"/>
              <a:t> captures Bayesian reasoning in a way that other algorithms do not. </a:t>
            </a:r>
            <a:endParaRPr lang="en-US" sz="28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67605" y="4637505"/>
            <a:ext cx="8820749" cy="137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solidFill>
                  <a:srgbClr val="7030A0"/>
                </a:solidFill>
              </a:rPr>
              <a:t>Even if </a:t>
            </a:r>
            <a:r>
              <a:rPr lang="en-US" sz="2800" i="1" dirty="0" err="1" smtClean="0">
                <a:solidFill>
                  <a:srgbClr val="7030A0"/>
                </a:solidFill>
              </a:rPr>
              <a:t>SoS</a:t>
            </a:r>
            <a:r>
              <a:rPr lang="en-US" sz="2800" i="1" dirty="0" smtClean="0">
                <a:solidFill>
                  <a:srgbClr val="7030A0"/>
                </a:solidFill>
              </a:rPr>
              <a:t> is not the optimal algorithm we’re looking for, the dream of a more general theory of </a:t>
            </a:r>
            <a:r>
              <a:rPr lang="en-US" sz="2800" i="1" dirty="0" smtClean="0">
                <a:solidFill>
                  <a:srgbClr val="C00000"/>
                </a:solidFill>
              </a:rPr>
              <a:t>hardness</a:t>
            </a:r>
            <a:r>
              <a:rPr lang="en-US" sz="2800" i="1" dirty="0" smtClean="0">
                <a:solidFill>
                  <a:srgbClr val="7030A0"/>
                </a:solidFill>
              </a:rPr>
              <a:t>, </a:t>
            </a:r>
            <a:r>
              <a:rPr lang="en-US" sz="2800" i="1" dirty="0" smtClean="0">
                <a:solidFill>
                  <a:srgbClr val="C00000"/>
                </a:solidFill>
              </a:rPr>
              <a:t>easiness </a:t>
            </a:r>
            <a:r>
              <a:rPr lang="en-US" sz="2800" i="1" dirty="0" smtClean="0">
                <a:solidFill>
                  <a:srgbClr val="7030A0"/>
                </a:solidFill>
              </a:rPr>
              <a:t>and </a:t>
            </a:r>
            <a:r>
              <a:rPr lang="en-US" sz="2800" i="1" dirty="0" smtClean="0">
                <a:solidFill>
                  <a:srgbClr val="FF0000"/>
                </a:solidFill>
              </a:rPr>
              <a:t>knowledge</a:t>
            </a:r>
            <a:r>
              <a:rPr lang="en-US" sz="2800" i="1" dirty="0" smtClean="0">
                <a:solidFill>
                  <a:srgbClr val="7030A0"/>
                </a:solidFill>
              </a:rPr>
              <a:t> is worth pursuing.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44557" y="2301891"/>
            <a:ext cx="8820749" cy="137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Suggests new way to define what a computationally bounded observer </a:t>
            </a:r>
            <a:r>
              <a:rPr lang="en-US" sz="2800" i="1" dirty="0" smtClean="0">
                <a:solidFill>
                  <a:srgbClr val="C00000"/>
                </a:solidFill>
              </a:rPr>
              <a:t>knows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about some quantity..</a:t>
            </a:r>
            <a:endParaRPr lang="en-US" sz="28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09983" y="3350845"/>
            <a:ext cx="8820749" cy="137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..and a more principled way to design </a:t>
            </a:r>
            <a:r>
              <a:rPr lang="en-US" sz="2800" i="1" dirty="0" smtClean="0">
                <a:solidFill>
                  <a:srgbClr val="C00000"/>
                </a:solidFill>
              </a:rPr>
              <a:t>algorithms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based on such knowledge. (see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[B-Kelner-Steurer’14,’15]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46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44557" y="0"/>
            <a:ext cx="8999444" cy="1091131"/>
          </a:xfrm>
        </p:spPr>
        <p:txBody>
          <a:bodyPr/>
          <a:lstStyle/>
          <a:p>
            <a:r>
              <a:rPr lang="en-US" sz="4400" dirty="0" smtClean="0"/>
              <a:t>Why is this interesting?</a:t>
            </a:r>
            <a:endParaRPr lang="en-US" sz="44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6081" y="1252937"/>
            <a:ext cx="8843799" cy="104895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Shows </a:t>
            </a:r>
            <a:r>
              <a:rPr lang="en-US" sz="2800" dirty="0" err="1" smtClean="0"/>
              <a:t>SoS</a:t>
            </a:r>
            <a:r>
              <a:rPr lang="en-US" sz="2800" dirty="0" smtClean="0"/>
              <a:t> captures Bayesian reasoning in a way that other algorithms do not. </a:t>
            </a:r>
            <a:endParaRPr lang="en-US" sz="2800" dirty="0"/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144557" y="2301891"/>
            <a:ext cx="8820749" cy="137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Suggests new way to define what a computationally bounded observer </a:t>
            </a:r>
            <a:r>
              <a:rPr lang="en-US" sz="2800" i="1" dirty="0" smtClean="0">
                <a:solidFill>
                  <a:srgbClr val="C00000"/>
                </a:solidFill>
              </a:rPr>
              <a:t>knows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about some quantity..</a:t>
            </a:r>
            <a:endParaRPr lang="en-US" sz="2800" dirty="0"/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109983" y="3350845"/>
            <a:ext cx="8820749" cy="137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..and a more principled way to design </a:t>
            </a:r>
            <a:r>
              <a:rPr lang="en-US" sz="2800" i="1" dirty="0" smtClean="0">
                <a:solidFill>
                  <a:srgbClr val="C00000"/>
                </a:solidFill>
              </a:rPr>
              <a:t>algorithms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based on such knowledge. (see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[B-Kelner-Steurer’14,’15]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136" y="-3824345"/>
            <a:ext cx="22569055" cy="15031344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4153711" y="-680936"/>
            <a:ext cx="5807412" cy="8103140"/>
          </a:xfrm>
          <a:custGeom>
            <a:avLst/>
            <a:gdLst>
              <a:gd name="connsiteX0" fmla="*/ 466927 w 5807412"/>
              <a:gd name="connsiteY0" fmla="*/ 622570 h 8103140"/>
              <a:gd name="connsiteX1" fmla="*/ 466927 w 5807412"/>
              <a:gd name="connsiteY1" fmla="*/ 622570 h 8103140"/>
              <a:gd name="connsiteX2" fmla="*/ 398834 w 5807412"/>
              <a:gd name="connsiteY2" fmla="*/ 680936 h 8103140"/>
              <a:gd name="connsiteX3" fmla="*/ 369651 w 5807412"/>
              <a:gd name="connsiteY3" fmla="*/ 690664 h 8103140"/>
              <a:gd name="connsiteX4" fmla="*/ 350195 w 5807412"/>
              <a:gd name="connsiteY4" fmla="*/ 710119 h 8103140"/>
              <a:gd name="connsiteX5" fmla="*/ 321012 w 5807412"/>
              <a:gd name="connsiteY5" fmla="*/ 768485 h 8103140"/>
              <a:gd name="connsiteX6" fmla="*/ 311285 w 5807412"/>
              <a:gd name="connsiteY6" fmla="*/ 885217 h 8103140"/>
              <a:gd name="connsiteX7" fmla="*/ 291829 w 5807412"/>
              <a:gd name="connsiteY7" fmla="*/ 924127 h 8103140"/>
              <a:gd name="connsiteX8" fmla="*/ 243191 w 5807412"/>
              <a:gd name="connsiteY8" fmla="*/ 1031132 h 8103140"/>
              <a:gd name="connsiteX9" fmla="*/ 214008 w 5807412"/>
              <a:gd name="connsiteY9" fmla="*/ 1128408 h 8103140"/>
              <a:gd name="connsiteX10" fmla="*/ 194553 w 5807412"/>
              <a:gd name="connsiteY10" fmla="*/ 1206230 h 8103140"/>
              <a:gd name="connsiteX11" fmla="*/ 165370 w 5807412"/>
              <a:gd name="connsiteY11" fmla="*/ 1245140 h 8103140"/>
              <a:gd name="connsiteX12" fmla="*/ 126459 w 5807412"/>
              <a:gd name="connsiteY12" fmla="*/ 1303506 h 8103140"/>
              <a:gd name="connsiteX13" fmla="*/ 29183 w 5807412"/>
              <a:gd name="connsiteY13" fmla="*/ 1381327 h 8103140"/>
              <a:gd name="connsiteX14" fmla="*/ 9727 w 5807412"/>
              <a:gd name="connsiteY14" fmla="*/ 1439693 h 8103140"/>
              <a:gd name="connsiteX15" fmla="*/ 0 w 5807412"/>
              <a:gd name="connsiteY15" fmla="*/ 1468876 h 8103140"/>
              <a:gd name="connsiteX16" fmla="*/ 9727 w 5807412"/>
              <a:gd name="connsiteY16" fmla="*/ 1760706 h 8103140"/>
              <a:gd name="connsiteX17" fmla="*/ 19455 w 5807412"/>
              <a:gd name="connsiteY17" fmla="*/ 1789889 h 8103140"/>
              <a:gd name="connsiteX18" fmla="*/ 38910 w 5807412"/>
              <a:gd name="connsiteY18" fmla="*/ 1809345 h 8103140"/>
              <a:gd name="connsiteX19" fmla="*/ 48638 w 5807412"/>
              <a:gd name="connsiteY19" fmla="*/ 1906621 h 8103140"/>
              <a:gd name="connsiteX20" fmla="*/ 87549 w 5807412"/>
              <a:gd name="connsiteY20" fmla="*/ 1964987 h 8103140"/>
              <a:gd name="connsiteX21" fmla="*/ 116732 w 5807412"/>
              <a:gd name="connsiteY21" fmla="*/ 1974715 h 8103140"/>
              <a:gd name="connsiteX22" fmla="*/ 145915 w 5807412"/>
              <a:gd name="connsiteY22" fmla="*/ 1994170 h 8103140"/>
              <a:gd name="connsiteX23" fmla="*/ 204280 w 5807412"/>
              <a:gd name="connsiteY23" fmla="*/ 2042808 h 8103140"/>
              <a:gd name="connsiteX24" fmla="*/ 243191 w 5807412"/>
              <a:gd name="connsiteY24" fmla="*/ 2101174 h 8103140"/>
              <a:gd name="connsiteX25" fmla="*/ 291829 w 5807412"/>
              <a:gd name="connsiteY25" fmla="*/ 2140085 h 8103140"/>
              <a:gd name="connsiteX26" fmla="*/ 369651 w 5807412"/>
              <a:gd name="connsiteY26" fmla="*/ 2198451 h 8103140"/>
              <a:gd name="connsiteX27" fmla="*/ 398834 w 5807412"/>
              <a:gd name="connsiteY27" fmla="*/ 2227634 h 8103140"/>
              <a:gd name="connsiteX28" fmla="*/ 437744 w 5807412"/>
              <a:gd name="connsiteY28" fmla="*/ 2247089 h 8103140"/>
              <a:gd name="connsiteX29" fmla="*/ 466927 w 5807412"/>
              <a:gd name="connsiteY29" fmla="*/ 2344366 h 8103140"/>
              <a:gd name="connsiteX30" fmla="*/ 496110 w 5807412"/>
              <a:gd name="connsiteY30" fmla="*/ 2587557 h 8103140"/>
              <a:gd name="connsiteX31" fmla="*/ 525293 w 5807412"/>
              <a:gd name="connsiteY31" fmla="*/ 2636196 h 8103140"/>
              <a:gd name="connsiteX32" fmla="*/ 535021 w 5807412"/>
              <a:gd name="connsiteY32" fmla="*/ 2675106 h 8103140"/>
              <a:gd name="connsiteX33" fmla="*/ 554476 w 5807412"/>
              <a:gd name="connsiteY33" fmla="*/ 2733472 h 8103140"/>
              <a:gd name="connsiteX34" fmla="*/ 564204 w 5807412"/>
              <a:gd name="connsiteY34" fmla="*/ 2772383 h 8103140"/>
              <a:gd name="connsiteX35" fmla="*/ 583659 w 5807412"/>
              <a:gd name="connsiteY35" fmla="*/ 2918298 h 8103140"/>
              <a:gd name="connsiteX36" fmla="*/ 603115 w 5807412"/>
              <a:gd name="connsiteY36" fmla="*/ 2937753 h 8103140"/>
              <a:gd name="connsiteX37" fmla="*/ 593387 w 5807412"/>
              <a:gd name="connsiteY37" fmla="*/ 3200400 h 8103140"/>
              <a:gd name="connsiteX38" fmla="*/ 554476 w 5807412"/>
              <a:gd name="connsiteY38" fmla="*/ 3249038 h 8103140"/>
              <a:gd name="connsiteX39" fmla="*/ 515566 w 5807412"/>
              <a:gd name="connsiteY39" fmla="*/ 3307404 h 8103140"/>
              <a:gd name="connsiteX40" fmla="*/ 496110 w 5807412"/>
              <a:gd name="connsiteY40" fmla="*/ 3424136 h 8103140"/>
              <a:gd name="connsiteX41" fmla="*/ 486383 w 5807412"/>
              <a:gd name="connsiteY41" fmla="*/ 3472774 h 8103140"/>
              <a:gd name="connsiteX42" fmla="*/ 428017 w 5807412"/>
              <a:gd name="connsiteY42" fmla="*/ 3521413 h 8103140"/>
              <a:gd name="connsiteX43" fmla="*/ 389106 w 5807412"/>
              <a:gd name="connsiteY43" fmla="*/ 3570051 h 8103140"/>
              <a:gd name="connsiteX44" fmla="*/ 350195 w 5807412"/>
              <a:gd name="connsiteY44" fmla="*/ 3599234 h 8103140"/>
              <a:gd name="connsiteX45" fmla="*/ 321012 w 5807412"/>
              <a:gd name="connsiteY45" fmla="*/ 3784059 h 8103140"/>
              <a:gd name="connsiteX46" fmla="*/ 301557 w 5807412"/>
              <a:gd name="connsiteY46" fmla="*/ 3813242 h 8103140"/>
              <a:gd name="connsiteX47" fmla="*/ 291829 w 5807412"/>
              <a:gd name="connsiteY47" fmla="*/ 3842425 h 8103140"/>
              <a:gd name="connsiteX48" fmla="*/ 262646 w 5807412"/>
              <a:gd name="connsiteY48" fmla="*/ 3910519 h 8103140"/>
              <a:gd name="connsiteX49" fmla="*/ 252919 w 5807412"/>
              <a:gd name="connsiteY49" fmla="*/ 3998068 h 8103140"/>
              <a:gd name="connsiteX50" fmla="*/ 262646 w 5807412"/>
              <a:gd name="connsiteY50" fmla="*/ 4766553 h 8103140"/>
              <a:gd name="connsiteX51" fmla="*/ 291829 w 5807412"/>
              <a:gd name="connsiteY51" fmla="*/ 4786008 h 8103140"/>
              <a:gd name="connsiteX52" fmla="*/ 359923 w 5807412"/>
              <a:gd name="connsiteY52" fmla="*/ 4805464 h 8103140"/>
              <a:gd name="connsiteX53" fmla="*/ 389106 w 5807412"/>
              <a:gd name="connsiteY53" fmla="*/ 4824919 h 8103140"/>
              <a:gd name="connsiteX54" fmla="*/ 447472 w 5807412"/>
              <a:gd name="connsiteY54" fmla="*/ 4844374 h 8103140"/>
              <a:gd name="connsiteX55" fmla="*/ 486383 w 5807412"/>
              <a:gd name="connsiteY55" fmla="*/ 4883285 h 8103140"/>
              <a:gd name="connsiteX56" fmla="*/ 505838 w 5807412"/>
              <a:gd name="connsiteY56" fmla="*/ 4912468 h 8103140"/>
              <a:gd name="connsiteX57" fmla="*/ 554476 w 5807412"/>
              <a:gd name="connsiteY57" fmla="*/ 4951379 h 8103140"/>
              <a:gd name="connsiteX58" fmla="*/ 573932 w 5807412"/>
              <a:gd name="connsiteY58" fmla="*/ 4990289 h 8103140"/>
              <a:gd name="connsiteX59" fmla="*/ 622570 w 5807412"/>
              <a:gd name="connsiteY59" fmla="*/ 5048655 h 8103140"/>
              <a:gd name="connsiteX60" fmla="*/ 642025 w 5807412"/>
              <a:gd name="connsiteY60" fmla="*/ 5107021 h 8103140"/>
              <a:gd name="connsiteX61" fmla="*/ 651753 w 5807412"/>
              <a:gd name="connsiteY61" fmla="*/ 5145932 h 8103140"/>
              <a:gd name="connsiteX62" fmla="*/ 680936 w 5807412"/>
              <a:gd name="connsiteY62" fmla="*/ 5175115 h 8103140"/>
              <a:gd name="connsiteX63" fmla="*/ 710119 w 5807412"/>
              <a:gd name="connsiteY63" fmla="*/ 5233481 h 8103140"/>
              <a:gd name="connsiteX64" fmla="*/ 729574 w 5807412"/>
              <a:gd name="connsiteY64" fmla="*/ 5262664 h 8103140"/>
              <a:gd name="connsiteX65" fmla="*/ 719846 w 5807412"/>
              <a:gd name="connsiteY65" fmla="*/ 5369668 h 8103140"/>
              <a:gd name="connsiteX66" fmla="*/ 710119 w 5807412"/>
              <a:gd name="connsiteY66" fmla="*/ 5398851 h 8103140"/>
              <a:gd name="connsiteX67" fmla="*/ 671208 w 5807412"/>
              <a:gd name="connsiteY67" fmla="*/ 5418306 h 8103140"/>
              <a:gd name="connsiteX68" fmla="*/ 642025 w 5807412"/>
              <a:gd name="connsiteY68" fmla="*/ 5437762 h 8103140"/>
              <a:gd name="connsiteX69" fmla="*/ 622570 w 5807412"/>
              <a:gd name="connsiteY69" fmla="*/ 5466945 h 8103140"/>
              <a:gd name="connsiteX70" fmla="*/ 515566 w 5807412"/>
              <a:gd name="connsiteY70" fmla="*/ 5525310 h 8103140"/>
              <a:gd name="connsiteX71" fmla="*/ 496110 w 5807412"/>
              <a:gd name="connsiteY71" fmla="*/ 5554493 h 8103140"/>
              <a:gd name="connsiteX72" fmla="*/ 428017 w 5807412"/>
              <a:gd name="connsiteY72" fmla="*/ 5593404 h 8103140"/>
              <a:gd name="connsiteX73" fmla="*/ 398834 w 5807412"/>
              <a:gd name="connsiteY73" fmla="*/ 5622587 h 8103140"/>
              <a:gd name="connsiteX74" fmla="*/ 359923 w 5807412"/>
              <a:gd name="connsiteY74" fmla="*/ 5632315 h 8103140"/>
              <a:gd name="connsiteX75" fmla="*/ 291829 w 5807412"/>
              <a:gd name="connsiteY75" fmla="*/ 5661498 h 8103140"/>
              <a:gd name="connsiteX76" fmla="*/ 272374 w 5807412"/>
              <a:gd name="connsiteY76" fmla="*/ 5700408 h 8103140"/>
              <a:gd name="connsiteX77" fmla="*/ 301557 w 5807412"/>
              <a:gd name="connsiteY77" fmla="*/ 6040876 h 8103140"/>
              <a:gd name="connsiteX78" fmla="*/ 321012 w 5807412"/>
              <a:gd name="connsiteY78" fmla="*/ 6070059 h 8103140"/>
              <a:gd name="connsiteX79" fmla="*/ 330740 w 5807412"/>
              <a:gd name="connsiteY79" fmla="*/ 6099242 h 8103140"/>
              <a:gd name="connsiteX80" fmla="*/ 379378 w 5807412"/>
              <a:gd name="connsiteY80" fmla="*/ 6157608 h 8103140"/>
              <a:gd name="connsiteX81" fmla="*/ 389106 w 5807412"/>
              <a:gd name="connsiteY81" fmla="*/ 6225702 h 8103140"/>
              <a:gd name="connsiteX82" fmla="*/ 418289 w 5807412"/>
              <a:gd name="connsiteY82" fmla="*/ 6245157 h 8103140"/>
              <a:gd name="connsiteX83" fmla="*/ 437744 w 5807412"/>
              <a:gd name="connsiteY83" fmla="*/ 6274340 h 8103140"/>
              <a:gd name="connsiteX84" fmla="*/ 486383 w 5807412"/>
              <a:gd name="connsiteY84" fmla="*/ 6322979 h 8103140"/>
              <a:gd name="connsiteX85" fmla="*/ 505838 w 5807412"/>
              <a:gd name="connsiteY85" fmla="*/ 6352162 h 8103140"/>
              <a:gd name="connsiteX86" fmla="*/ 535021 w 5807412"/>
              <a:gd name="connsiteY86" fmla="*/ 6361889 h 8103140"/>
              <a:gd name="connsiteX87" fmla="*/ 583659 w 5807412"/>
              <a:gd name="connsiteY87" fmla="*/ 6391072 h 8103140"/>
              <a:gd name="connsiteX88" fmla="*/ 622570 w 5807412"/>
              <a:gd name="connsiteY88" fmla="*/ 6420255 h 8103140"/>
              <a:gd name="connsiteX89" fmla="*/ 651753 w 5807412"/>
              <a:gd name="connsiteY89" fmla="*/ 6439710 h 8103140"/>
              <a:gd name="connsiteX90" fmla="*/ 671208 w 5807412"/>
              <a:gd name="connsiteY90" fmla="*/ 6459166 h 8103140"/>
              <a:gd name="connsiteX91" fmla="*/ 700391 w 5807412"/>
              <a:gd name="connsiteY91" fmla="*/ 6468893 h 8103140"/>
              <a:gd name="connsiteX92" fmla="*/ 749029 w 5807412"/>
              <a:gd name="connsiteY92" fmla="*/ 6507804 h 8103140"/>
              <a:gd name="connsiteX93" fmla="*/ 807395 w 5807412"/>
              <a:gd name="connsiteY93" fmla="*/ 6527259 h 8103140"/>
              <a:gd name="connsiteX94" fmla="*/ 1021404 w 5807412"/>
              <a:gd name="connsiteY94" fmla="*/ 6527259 h 8103140"/>
              <a:gd name="connsiteX95" fmla="*/ 1050587 w 5807412"/>
              <a:gd name="connsiteY95" fmla="*/ 6546715 h 8103140"/>
              <a:gd name="connsiteX96" fmla="*/ 1079770 w 5807412"/>
              <a:gd name="connsiteY96" fmla="*/ 6585625 h 8103140"/>
              <a:gd name="connsiteX97" fmla="*/ 1099225 w 5807412"/>
              <a:gd name="connsiteY97" fmla="*/ 6605081 h 8103140"/>
              <a:gd name="connsiteX98" fmla="*/ 1079770 w 5807412"/>
              <a:gd name="connsiteY98" fmla="*/ 6809362 h 8103140"/>
              <a:gd name="connsiteX99" fmla="*/ 1050587 w 5807412"/>
              <a:gd name="connsiteY99" fmla="*/ 6867727 h 8103140"/>
              <a:gd name="connsiteX100" fmla="*/ 1011676 w 5807412"/>
              <a:gd name="connsiteY100" fmla="*/ 6906638 h 8103140"/>
              <a:gd name="connsiteX101" fmla="*/ 953310 w 5807412"/>
              <a:gd name="connsiteY101" fmla="*/ 6955276 h 8103140"/>
              <a:gd name="connsiteX102" fmla="*/ 885217 w 5807412"/>
              <a:gd name="connsiteY102" fmla="*/ 6965004 h 8103140"/>
              <a:gd name="connsiteX103" fmla="*/ 719846 w 5807412"/>
              <a:gd name="connsiteY103" fmla="*/ 6984459 h 8103140"/>
              <a:gd name="connsiteX104" fmla="*/ 505838 w 5807412"/>
              <a:gd name="connsiteY104" fmla="*/ 7003915 h 8103140"/>
              <a:gd name="connsiteX105" fmla="*/ 437744 w 5807412"/>
              <a:gd name="connsiteY105" fmla="*/ 7033098 h 8103140"/>
              <a:gd name="connsiteX106" fmla="*/ 418289 w 5807412"/>
              <a:gd name="connsiteY106" fmla="*/ 7062281 h 8103140"/>
              <a:gd name="connsiteX107" fmla="*/ 369651 w 5807412"/>
              <a:gd name="connsiteY107" fmla="*/ 7072008 h 8103140"/>
              <a:gd name="connsiteX108" fmla="*/ 301557 w 5807412"/>
              <a:gd name="connsiteY108" fmla="*/ 7120647 h 8103140"/>
              <a:gd name="connsiteX109" fmla="*/ 291829 w 5807412"/>
              <a:gd name="connsiteY109" fmla="*/ 7149830 h 8103140"/>
              <a:gd name="connsiteX110" fmla="*/ 272374 w 5807412"/>
              <a:gd name="connsiteY110" fmla="*/ 7179013 h 8103140"/>
              <a:gd name="connsiteX111" fmla="*/ 262646 w 5807412"/>
              <a:gd name="connsiteY111" fmla="*/ 7217923 h 8103140"/>
              <a:gd name="connsiteX112" fmla="*/ 282102 w 5807412"/>
              <a:gd name="connsiteY112" fmla="*/ 7431932 h 8103140"/>
              <a:gd name="connsiteX113" fmla="*/ 291829 w 5807412"/>
              <a:gd name="connsiteY113" fmla="*/ 7821038 h 8103140"/>
              <a:gd name="connsiteX114" fmla="*/ 311285 w 5807412"/>
              <a:gd name="connsiteY114" fmla="*/ 7840493 h 8103140"/>
              <a:gd name="connsiteX115" fmla="*/ 330740 w 5807412"/>
              <a:gd name="connsiteY115" fmla="*/ 7869676 h 8103140"/>
              <a:gd name="connsiteX116" fmla="*/ 389106 w 5807412"/>
              <a:gd name="connsiteY116" fmla="*/ 7918315 h 8103140"/>
              <a:gd name="connsiteX117" fmla="*/ 486383 w 5807412"/>
              <a:gd name="connsiteY117" fmla="*/ 7966953 h 8103140"/>
              <a:gd name="connsiteX118" fmla="*/ 554476 w 5807412"/>
              <a:gd name="connsiteY118" fmla="*/ 8005864 h 8103140"/>
              <a:gd name="connsiteX119" fmla="*/ 739302 w 5807412"/>
              <a:gd name="connsiteY119" fmla="*/ 8054502 h 8103140"/>
              <a:gd name="connsiteX120" fmla="*/ 817123 w 5807412"/>
              <a:gd name="connsiteY120" fmla="*/ 8064230 h 8103140"/>
              <a:gd name="connsiteX121" fmla="*/ 1099225 w 5807412"/>
              <a:gd name="connsiteY121" fmla="*/ 8103140 h 8103140"/>
              <a:gd name="connsiteX122" fmla="*/ 2363821 w 5807412"/>
              <a:gd name="connsiteY122" fmla="*/ 8083685 h 8103140"/>
              <a:gd name="connsiteX123" fmla="*/ 2840476 w 5807412"/>
              <a:gd name="connsiteY123" fmla="*/ 8044774 h 8103140"/>
              <a:gd name="connsiteX124" fmla="*/ 3501957 w 5807412"/>
              <a:gd name="connsiteY124" fmla="*/ 8025319 h 8103140"/>
              <a:gd name="connsiteX125" fmla="*/ 4007795 w 5807412"/>
              <a:gd name="connsiteY125" fmla="*/ 7986408 h 8103140"/>
              <a:gd name="connsiteX126" fmla="*/ 4474723 w 5807412"/>
              <a:gd name="connsiteY126" fmla="*/ 7879404 h 8103140"/>
              <a:gd name="connsiteX127" fmla="*/ 4659549 w 5807412"/>
              <a:gd name="connsiteY127" fmla="*/ 7850221 h 8103140"/>
              <a:gd name="connsiteX128" fmla="*/ 4805463 w 5807412"/>
              <a:gd name="connsiteY128" fmla="*/ 7840493 h 8103140"/>
              <a:gd name="connsiteX129" fmla="*/ 5009744 w 5807412"/>
              <a:gd name="connsiteY129" fmla="*/ 7821038 h 8103140"/>
              <a:gd name="connsiteX130" fmla="*/ 5077838 w 5807412"/>
              <a:gd name="connsiteY130" fmla="*/ 7801583 h 8103140"/>
              <a:gd name="connsiteX131" fmla="*/ 5136204 w 5807412"/>
              <a:gd name="connsiteY131" fmla="*/ 7782127 h 8103140"/>
              <a:gd name="connsiteX132" fmla="*/ 5194570 w 5807412"/>
              <a:gd name="connsiteY132" fmla="*/ 7772400 h 8103140"/>
              <a:gd name="connsiteX133" fmla="*/ 5223753 w 5807412"/>
              <a:gd name="connsiteY133" fmla="*/ 7723762 h 8103140"/>
              <a:gd name="connsiteX134" fmla="*/ 5252936 w 5807412"/>
              <a:gd name="connsiteY134" fmla="*/ 7704306 h 8103140"/>
              <a:gd name="connsiteX135" fmla="*/ 5369668 w 5807412"/>
              <a:gd name="connsiteY135" fmla="*/ 7568119 h 8103140"/>
              <a:gd name="connsiteX136" fmla="*/ 5369668 w 5807412"/>
              <a:gd name="connsiteY136" fmla="*/ 7568119 h 8103140"/>
              <a:gd name="connsiteX137" fmla="*/ 5408578 w 5807412"/>
              <a:gd name="connsiteY137" fmla="*/ 7490298 h 8103140"/>
              <a:gd name="connsiteX138" fmla="*/ 5457217 w 5807412"/>
              <a:gd name="connsiteY138" fmla="*/ 7354110 h 8103140"/>
              <a:gd name="connsiteX139" fmla="*/ 5554493 w 5807412"/>
              <a:gd name="connsiteY139" fmla="*/ 7169285 h 8103140"/>
              <a:gd name="connsiteX140" fmla="*/ 5671225 w 5807412"/>
              <a:gd name="connsiteY140" fmla="*/ 6731540 h 8103140"/>
              <a:gd name="connsiteX141" fmla="*/ 5758774 w 5807412"/>
              <a:gd name="connsiteY141" fmla="*/ 6118698 h 8103140"/>
              <a:gd name="connsiteX142" fmla="*/ 5778229 w 5807412"/>
              <a:gd name="connsiteY142" fmla="*/ 5904689 h 8103140"/>
              <a:gd name="connsiteX143" fmla="*/ 5807412 w 5807412"/>
              <a:gd name="connsiteY143" fmla="*/ 5680953 h 8103140"/>
              <a:gd name="connsiteX144" fmla="*/ 5768502 w 5807412"/>
              <a:gd name="connsiteY144" fmla="*/ 4717915 h 8103140"/>
              <a:gd name="connsiteX145" fmla="*/ 5719863 w 5807412"/>
              <a:gd name="connsiteY145" fmla="*/ 4387174 h 8103140"/>
              <a:gd name="connsiteX146" fmla="*/ 5700408 w 5807412"/>
              <a:gd name="connsiteY146" fmla="*/ 4066162 h 8103140"/>
              <a:gd name="connsiteX147" fmla="*/ 5603132 w 5807412"/>
              <a:gd name="connsiteY147" fmla="*/ 3443591 h 8103140"/>
              <a:gd name="connsiteX148" fmla="*/ 5573949 w 5807412"/>
              <a:gd name="connsiteY148" fmla="*/ 3093396 h 8103140"/>
              <a:gd name="connsiteX149" fmla="*/ 5505855 w 5807412"/>
              <a:gd name="connsiteY149" fmla="*/ 2538919 h 8103140"/>
              <a:gd name="connsiteX150" fmla="*/ 5496127 w 5807412"/>
              <a:gd name="connsiteY150" fmla="*/ 2412459 h 8103140"/>
              <a:gd name="connsiteX151" fmla="*/ 5486400 w 5807412"/>
              <a:gd name="connsiteY151" fmla="*/ 2373549 h 8103140"/>
              <a:gd name="connsiteX152" fmla="*/ 5476672 w 5807412"/>
              <a:gd name="connsiteY152" fmla="*/ 2315183 h 8103140"/>
              <a:gd name="connsiteX153" fmla="*/ 5447489 w 5807412"/>
              <a:gd name="connsiteY153" fmla="*/ 2237362 h 8103140"/>
              <a:gd name="connsiteX154" fmla="*/ 5408578 w 5807412"/>
              <a:gd name="connsiteY154" fmla="*/ 2071991 h 8103140"/>
              <a:gd name="connsiteX155" fmla="*/ 5321029 w 5807412"/>
              <a:gd name="connsiteY155" fmla="*/ 1848255 h 8103140"/>
              <a:gd name="connsiteX156" fmla="*/ 5194570 w 5807412"/>
              <a:gd name="connsiteY156" fmla="*/ 1254868 h 8103140"/>
              <a:gd name="connsiteX157" fmla="*/ 5184842 w 5807412"/>
              <a:gd name="connsiteY157" fmla="*/ 1108953 h 8103140"/>
              <a:gd name="connsiteX158" fmla="*/ 5136204 w 5807412"/>
              <a:gd name="connsiteY158" fmla="*/ 865762 h 8103140"/>
              <a:gd name="connsiteX159" fmla="*/ 5097293 w 5807412"/>
              <a:gd name="connsiteY159" fmla="*/ 719847 h 8103140"/>
              <a:gd name="connsiteX160" fmla="*/ 5087566 w 5807412"/>
              <a:gd name="connsiteY160" fmla="*/ 661481 h 8103140"/>
              <a:gd name="connsiteX161" fmla="*/ 5068110 w 5807412"/>
              <a:gd name="connsiteY161" fmla="*/ 573932 h 8103140"/>
              <a:gd name="connsiteX162" fmla="*/ 5038927 w 5807412"/>
              <a:gd name="connsiteY162" fmla="*/ 496110 h 8103140"/>
              <a:gd name="connsiteX163" fmla="*/ 4961106 w 5807412"/>
              <a:gd name="connsiteY163" fmla="*/ 437745 h 8103140"/>
              <a:gd name="connsiteX164" fmla="*/ 4824919 w 5807412"/>
              <a:gd name="connsiteY164" fmla="*/ 359923 h 8103140"/>
              <a:gd name="connsiteX165" fmla="*/ 4241259 w 5807412"/>
              <a:gd name="connsiteY165" fmla="*/ 194553 h 8103140"/>
              <a:gd name="connsiteX166" fmla="*/ 4085617 w 5807412"/>
              <a:gd name="connsiteY166" fmla="*/ 155642 h 8103140"/>
              <a:gd name="connsiteX167" fmla="*/ 4007795 w 5807412"/>
              <a:gd name="connsiteY167" fmla="*/ 136187 h 8103140"/>
              <a:gd name="connsiteX168" fmla="*/ 3871608 w 5807412"/>
              <a:gd name="connsiteY168" fmla="*/ 107004 h 8103140"/>
              <a:gd name="connsiteX169" fmla="*/ 3628417 w 5807412"/>
              <a:gd name="connsiteY169" fmla="*/ 77821 h 8103140"/>
              <a:gd name="connsiteX170" fmla="*/ 3472774 w 5807412"/>
              <a:gd name="connsiteY170" fmla="*/ 48638 h 8103140"/>
              <a:gd name="connsiteX171" fmla="*/ 3385225 w 5807412"/>
              <a:gd name="connsiteY171" fmla="*/ 29183 h 8103140"/>
              <a:gd name="connsiteX172" fmla="*/ 2840476 w 5807412"/>
              <a:gd name="connsiteY172" fmla="*/ 0 h 8103140"/>
              <a:gd name="connsiteX173" fmla="*/ 1527242 w 5807412"/>
              <a:gd name="connsiteY173" fmla="*/ 9727 h 8103140"/>
              <a:gd name="connsiteX174" fmla="*/ 1429966 w 5807412"/>
              <a:gd name="connsiteY174" fmla="*/ 19455 h 8103140"/>
              <a:gd name="connsiteX175" fmla="*/ 1245140 w 5807412"/>
              <a:gd name="connsiteY175" fmla="*/ 48638 h 8103140"/>
              <a:gd name="connsiteX176" fmla="*/ 1108953 w 5807412"/>
              <a:gd name="connsiteY176" fmla="*/ 77821 h 8103140"/>
              <a:gd name="connsiteX177" fmla="*/ 1031132 w 5807412"/>
              <a:gd name="connsiteY177" fmla="*/ 107004 h 8103140"/>
              <a:gd name="connsiteX178" fmla="*/ 894944 w 5807412"/>
              <a:gd name="connsiteY178" fmla="*/ 145915 h 8103140"/>
              <a:gd name="connsiteX179" fmla="*/ 856034 w 5807412"/>
              <a:gd name="connsiteY179" fmla="*/ 155642 h 8103140"/>
              <a:gd name="connsiteX180" fmla="*/ 787940 w 5807412"/>
              <a:gd name="connsiteY180" fmla="*/ 175098 h 8103140"/>
              <a:gd name="connsiteX181" fmla="*/ 700391 w 5807412"/>
              <a:gd name="connsiteY181" fmla="*/ 223736 h 8103140"/>
              <a:gd name="connsiteX182" fmla="*/ 612842 w 5807412"/>
              <a:gd name="connsiteY182" fmla="*/ 252919 h 8103140"/>
              <a:gd name="connsiteX183" fmla="*/ 573932 w 5807412"/>
              <a:gd name="connsiteY183" fmla="*/ 282102 h 8103140"/>
              <a:gd name="connsiteX184" fmla="*/ 525293 w 5807412"/>
              <a:gd name="connsiteY184" fmla="*/ 321013 h 8103140"/>
              <a:gd name="connsiteX185" fmla="*/ 505838 w 5807412"/>
              <a:gd name="connsiteY185" fmla="*/ 359923 h 8103140"/>
              <a:gd name="connsiteX186" fmla="*/ 466927 w 5807412"/>
              <a:gd name="connsiteY186" fmla="*/ 398834 h 8103140"/>
              <a:gd name="connsiteX187" fmla="*/ 428017 w 5807412"/>
              <a:gd name="connsiteY187" fmla="*/ 505838 h 8103140"/>
              <a:gd name="connsiteX188" fmla="*/ 408561 w 5807412"/>
              <a:gd name="connsiteY188" fmla="*/ 554476 h 8103140"/>
              <a:gd name="connsiteX189" fmla="*/ 466927 w 5807412"/>
              <a:gd name="connsiteY189" fmla="*/ 622570 h 81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807412" h="8103140">
                <a:moveTo>
                  <a:pt x="466927" y="622570"/>
                </a:moveTo>
                <a:lnTo>
                  <a:pt x="466927" y="622570"/>
                </a:lnTo>
                <a:cubicBezTo>
                  <a:pt x="444229" y="642025"/>
                  <a:pt x="423325" y="663792"/>
                  <a:pt x="398834" y="680936"/>
                </a:cubicBezTo>
                <a:cubicBezTo>
                  <a:pt x="390434" y="686816"/>
                  <a:pt x="378444" y="685388"/>
                  <a:pt x="369651" y="690664"/>
                </a:cubicBezTo>
                <a:cubicBezTo>
                  <a:pt x="361787" y="695383"/>
                  <a:pt x="355924" y="702957"/>
                  <a:pt x="350195" y="710119"/>
                </a:cubicBezTo>
                <a:cubicBezTo>
                  <a:pt x="328645" y="737056"/>
                  <a:pt x="331286" y="737663"/>
                  <a:pt x="321012" y="768485"/>
                </a:cubicBezTo>
                <a:cubicBezTo>
                  <a:pt x="317770" y="807396"/>
                  <a:pt x="318481" y="846840"/>
                  <a:pt x="311285" y="885217"/>
                </a:cubicBezTo>
                <a:cubicBezTo>
                  <a:pt x="308613" y="899470"/>
                  <a:pt x="296415" y="910370"/>
                  <a:pt x="291829" y="924127"/>
                </a:cubicBezTo>
                <a:cubicBezTo>
                  <a:pt x="257640" y="1026693"/>
                  <a:pt x="297145" y="977178"/>
                  <a:pt x="243191" y="1031132"/>
                </a:cubicBezTo>
                <a:cubicBezTo>
                  <a:pt x="227028" y="1079623"/>
                  <a:pt x="223808" y="1084309"/>
                  <a:pt x="214008" y="1128408"/>
                </a:cubicBezTo>
                <a:cubicBezTo>
                  <a:pt x="211098" y="1141502"/>
                  <a:pt x="204033" y="1189640"/>
                  <a:pt x="194553" y="1206230"/>
                </a:cubicBezTo>
                <a:cubicBezTo>
                  <a:pt x="186509" y="1220307"/>
                  <a:pt x="174667" y="1231858"/>
                  <a:pt x="165370" y="1245140"/>
                </a:cubicBezTo>
                <a:cubicBezTo>
                  <a:pt x="151961" y="1264296"/>
                  <a:pt x="145914" y="1290536"/>
                  <a:pt x="126459" y="1303506"/>
                </a:cubicBezTo>
                <a:cubicBezTo>
                  <a:pt x="52831" y="1352592"/>
                  <a:pt x="84627" y="1325883"/>
                  <a:pt x="29183" y="1381327"/>
                </a:cubicBezTo>
                <a:lnTo>
                  <a:pt x="9727" y="1439693"/>
                </a:lnTo>
                <a:lnTo>
                  <a:pt x="0" y="1468876"/>
                </a:lnTo>
                <a:cubicBezTo>
                  <a:pt x="3242" y="1566153"/>
                  <a:pt x="3839" y="1663554"/>
                  <a:pt x="9727" y="1760706"/>
                </a:cubicBezTo>
                <a:cubicBezTo>
                  <a:pt x="10347" y="1770941"/>
                  <a:pt x="14179" y="1781096"/>
                  <a:pt x="19455" y="1789889"/>
                </a:cubicBezTo>
                <a:cubicBezTo>
                  <a:pt x="24174" y="1797753"/>
                  <a:pt x="32425" y="1802860"/>
                  <a:pt x="38910" y="1809345"/>
                </a:cubicBezTo>
                <a:cubicBezTo>
                  <a:pt x="42153" y="1841770"/>
                  <a:pt x="41810" y="1874757"/>
                  <a:pt x="48638" y="1906621"/>
                </a:cubicBezTo>
                <a:cubicBezTo>
                  <a:pt x="52128" y="1922907"/>
                  <a:pt x="70530" y="1954776"/>
                  <a:pt x="87549" y="1964987"/>
                </a:cubicBezTo>
                <a:cubicBezTo>
                  <a:pt x="96342" y="1970263"/>
                  <a:pt x="107561" y="1970129"/>
                  <a:pt x="116732" y="1974715"/>
                </a:cubicBezTo>
                <a:cubicBezTo>
                  <a:pt x="127189" y="1979943"/>
                  <a:pt x="136187" y="1987685"/>
                  <a:pt x="145915" y="1994170"/>
                </a:cubicBezTo>
                <a:cubicBezTo>
                  <a:pt x="213213" y="2095118"/>
                  <a:pt x="105549" y="1944077"/>
                  <a:pt x="204280" y="2042808"/>
                </a:cubicBezTo>
                <a:cubicBezTo>
                  <a:pt x="220814" y="2059342"/>
                  <a:pt x="226658" y="2084640"/>
                  <a:pt x="243191" y="2101174"/>
                </a:cubicBezTo>
                <a:cubicBezTo>
                  <a:pt x="319019" y="2177005"/>
                  <a:pt x="193692" y="2054217"/>
                  <a:pt x="291829" y="2140085"/>
                </a:cubicBezTo>
                <a:cubicBezTo>
                  <a:pt x="360616" y="2200273"/>
                  <a:pt x="312948" y="2179549"/>
                  <a:pt x="369651" y="2198451"/>
                </a:cubicBezTo>
                <a:cubicBezTo>
                  <a:pt x="379379" y="2208179"/>
                  <a:pt x="387639" y="2219638"/>
                  <a:pt x="398834" y="2227634"/>
                </a:cubicBezTo>
                <a:cubicBezTo>
                  <a:pt x="410634" y="2236062"/>
                  <a:pt x="429043" y="2235488"/>
                  <a:pt x="437744" y="2247089"/>
                </a:cubicBezTo>
                <a:cubicBezTo>
                  <a:pt x="446628" y="2258934"/>
                  <a:pt x="461875" y="2324156"/>
                  <a:pt x="466927" y="2344366"/>
                </a:cubicBezTo>
                <a:cubicBezTo>
                  <a:pt x="481537" y="2651170"/>
                  <a:pt x="445276" y="2468946"/>
                  <a:pt x="496110" y="2587557"/>
                </a:cubicBezTo>
                <a:cubicBezTo>
                  <a:pt x="515052" y="2631755"/>
                  <a:pt x="492940" y="2603842"/>
                  <a:pt x="525293" y="2636196"/>
                </a:cubicBezTo>
                <a:cubicBezTo>
                  <a:pt x="528536" y="2649166"/>
                  <a:pt x="531179" y="2662301"/>
                  <a:pt x="535021" y="2675106"/>
                </a:cubicBezTo>
                <a:cubicBezTo>
                  <a:pt x="540914" y="2694749"/>
                  <a:pt x="549502" y="2713577"/>
                  <a:pt x="554476" y="2733472"/>
                </a:cubicBezTo>
                <a:lnTo>
                  <a:pt x="564204" y="2772383"/>
                </a:lnTo>
                <a:cubicBezTo>
                  <a:pt x="564526" y="2775603"/>
                  <a:pt x="573149" y="2893774"/>
                  <a:pt x="583659" y="2918298"/>
                </a:cubicBezTo>
                <a:cubicBezTo>
                  <a:pt x="587272" y="2926728"/>
                  <a:pt x="596630" y="2931268"/>
                  <a:pt x="603115" y="2937753"/>
                </a:cubicBezTo>
                <a:cubicBezTo>
                  <a:pt x="599872" y="3025302"/>
                  <a:pt x="602104" y="3113226"/>
                  <a:pt x="593387" y="3200400"/>
                </a:cubicBezTo>
                <a:cubicBezTo>
                  <a:pt x="591556" y="3218715"/>
                  <a:pt x="564383" y="3235829"/>
                  <a:pt x="554476" y="3249038"/>
                </a:cubicBezTo>
                <a:cubicBezTo>
                  <a:pt x="540447" y="3267744"/>
                  <a:pt x="515566" y="3307404"/>
                  <a:pt x="515566" y="3307404"/>
                </a:cubicBezTo>
                <a:cubicBezTo>
                  <a:pt x="492646" y="3422002"/>
                  <a:pt x="520235" y="3279383"/>
                  <a:pt x="496110" y="3424136"/>
                </a:cubicBezTo>
                <a:cubicBezTo>
                  <a:pt x="493392" y="3440445"/>
                  <a:pt x="492896" y="3457577"/>
                  <a:pt x="486383" y="3472774"/>
                </a:cubicBezTo>
                <a:cubicBezTo>
                  <a:pt x="481494" y="3484181"/>
                  <a:pt x="428249" y="3521220"/>
                  <a:pt x="428017" y="3521413"/>
                </a:cubicBezTo>
                <a:cubicBezTo>
                  <a:pt x="370249" y="3569553"/>
                  <a:pt x="451948" y="3507209"/>
                  <a:pt x="389106" y="3570051"/>
                </a:cubicBezTo>
                <a:cubicBezTo>
                  <a:pt x="377642" y="3581515"/>
                  <a:pt x="363165" y="3589506"/>
                  <a:pt x="350195" y="3599234"/>
                </a:cubicBezTo>
                <a:cubicBezTo>
                  <a:pt x="299360" y="3751742"/>
                  <a:pt x="369443" y="3525760"/>
                  <a:pt x="321012" y="3784059"/>
                </a:cubicBezTo>
                <a:cubicBezTo>
                  <a:pt x="318857" y="3795550"/>
                  <a:pt x="306785" y="3802785"/>
                  <a:pt x="301557" y="3813242"/>
                </a:cubicBezTo>
                <a:cubicBezTo>
                  <a:pt x="296971" y="3822413"/>
                  <a:pt x="295868" y="3833000"/>
                  <a:pt x="291829" y="3842425"/>
                </a:cubicBezTo>
                <a:cubicBezTo>
                  <a:pt x="255768" y="3926569"/>
                  <a:pt x="285460" y="3842080"/>
                  <a:pt x="262646" y="3910519"/>
                </a:cubicBezTo>
                <a:cubicBezTo>
                  <a:pt x="259404" y="3939702"/>
                  <a:pt x="252919" y="3968705"/>
                  <a:pt x="252919" y="3998068"/>
                </a:cubicBezTo>
                <a:cubicBezTo>
                  <a:pt x="252919" y="4254250"/>
                  <a:pt x="250011" y="4510683"/>
                  <a:pt x="262646" y="4766553"/>
                </a:cubicBezTo>
                <a:cubicBezTo>
                  <a:pt x="263223" y="4778230"/>
                  <a:pt x="281372" y="4780780"/>
                  <a:pt x="291829" y="4786008"/>
                </a:cubicBezTo>
                <a:cubicBezTo>
                  <a:pt x="305786" y="4792986"/>
                  <a:pt x="347454" y="4802347"/>
                  <a:pt x="359923" y="4805464"/>
                </a:cubicBezTo>
                <a:cubicBezTo>
                  <a:pt x="369651" y="4811949"/>
                  <a:pt x="378422" y="4820171"/>
                  <a:pt x="389106" y="4824919"/>
                </a:cubicBezTo>
                <a:cubicBezTo>
                  <a:pt x="407846" y="4833248"/>
                  <a:pt x="447472" y="4844374"/>
                  <a:pt x="447472" y="4844374"/>
                </a:cubicBezTo>
                <a:cubicBezTo>
                  <a:pt x="460442" y="4857344"/>
                  <a:pt x="476208" y="4868023"/>
                  <a:pt x="486383" y="4883285"/>
                </a:cubicBezTo>
                <a:cubicBezTo>
                  <a:pt x="492868" y="4893013"/>
                  <a:pt x="497571" y="4904201"/>
                  <a:pt x="505838" y="4912468"/>
                </a:cubicBezTo>
                <a:cubicBezTo>
                  <a:pt x="531862" y="4938492"/>
                  <a:pt x="535219" y="4922493"/>
                  <a:pt x="554476" y="4951379"/>
                </a:cubicBezTo>
                <a:cubicBezTo>
                  <a:pt x="562520" y="4963445"/>
                  <a:pt x="565503" y="4978489"/>
                  <a:pt x="573932" y="4990289"/>
                </a:cubicBezTo>
                <a:cubicBezTo>
                  <a:pt x="600882" y="5028018"/>
                  <a:pt x="604407" y="5007788"/>
                  <a:pt x="622570" y="5048655"/>
                </a:cubicBezTo>
                <a:cubicBezTo>
                  <a:pt x="630899" y="5067395"/>
                  <a:pt x="637051" y="5087126"/>
                  <a:pt x="642025" y="5107021"/>
                </a:cubicBezTo>
                <a:cubicBezTo>
                  <a:pt x="645268" y="5119991"/>
                  <a:pt x="645120" y="5134324"/>
                  <a:pt x="651753" y="5145932"/>
                </a:cubicBezTo>
                <a:cubicBezTo>
                  <a:pt x="658578" y="5157876"/>
                  <a:pt x="672129" y="5164547"/>
                  <a:pt x="680936" y="5175115"/>
                </a:cubicBezTo>
                <a:cubicBezTo>
                  <a:pt x="715781" y="5216930"/>
                  <a:pt x="688184" y="5189611"/>
                  <a:pt x="710119" y="5233481"/>
                </a:cubicBezTo>
                <a:cubicBezTo>
                  <a:pt x="715347" y="5243938"/>
                  <a:pt x="723089" y="5252936"/>
                  <a:pt x="729574" y="5262664"/>
                </a:cubicBezTo>
                <a:cubicBezTo>
                  <a:pt x="726331" y="5298332"/>
                  <a:pt x="724911" y="5334213"/>
                  <a:pt x="719846" y="5369668"/>
                </a:cubicBezTo>
                <a:cubicBezTo>
                  <a:pt x="718396" y="5379819"/>
                  <a:pt x="717370" y="5391600"/>
                  <a:pt x="710119" y="5398851"/>
                </a:cubicBezTo>
                <a:cubicBezTo>
                  <a:pt x="699865" y="5409105"/>
                  <a:pt x="683799" y="5411111"/>
                  <a:pt x="671208" y="5418306"/>
                </a:cubicBezTo>
                <a:cubicBezTo>
                  <a:pt x="661057" y="5424107"/>
                  <a:pt x="651753" y="5431277"/>
                  <a:pt x="642025" y="5437762"/>
                </a:cubicBezTo>
                <a:cubicBezTo>
                  <a:pt x="635540" y="5447490"/>
                  <a:pt x="631368" y="5459246"/>
                  <a:pt x="622570" y="5466945"/>
                </a:cubicBezTo>
                <a:cubicBezTo>
                  <a:pt x="581648" y="5502752"/>
                  <a:pt x="562037" y="5506722"/>
                  <a:pt x="515566" y="5525310"/>
                </a:cubicBezTo>
                <a:cubicBezTo>
                  <a:pt x="509081" y="5535038"/>
                  <a:pt x="504377" y="5546226"/>
                  <a:pt x="496110" y="5554493"/>
                </a:cubicBezTo>
                <a:cubicBezTo>
                  <a:pt x="466664" y="5583939"/>
                  <a:pt x="461407" y="5582274"/>
                  <a:pt x="428017" y="5593404"/>
                </a:cubicBezTo>
                <a:cubicBezTo>
                  <a:pt x="418289" y="5603132"/>
                  <a:pt x="410778" y="5615762"/>
                  <a:pt x="398834" y="5622587"/>
                </a:cubicBezTo>
                <a:cubicBezTo>
                  <a:pt x="387226" y="5629220"/>
                  <a:pt x="372778" y="5628642"/>
                  <a:pt x="359923" y="5632315"/>
                </a:cubicBezTo>
                <a:cubicBezTo>
                  <a:pt x="326521" y="5641858"/>
                  <a:pt x="326422" y="5644201"/>
                  <a:pt x="291829" y="5661498"/>
                </a:cubicBezTo>
                <a:cubicBezTo>
                  <a:pt x="285344" y="5674468"/>
                  <a:pt x="272813" y="5685914"/>
                  <a:pt x="272374" y="5700408"/>
                </a:cubicBezTo>
                <a:cubicBezTo>
                  <a:pt x="269260" y="5803189"/>
                  <a:pt x="255302" y="5936800"/>
                  <a:pt x="301557" y="6040876"/>
                </a:cubicBezTo>
                <a:cubicBezTo>
                  <a:pt x="306305" y="6051560"/>
                  <a:pt x="315784" y="6059602"/>
                  <a:pt x="321012" y="6070059"/>
                </a:cubicBezTo>
                <a:cubicBezTo>
                  <a:pt x="325598" y="6079230"/>
                  <a:pt x="326154" y="6090071"/>
                  <a:pt x="330740" y="6099242"/>
                </a:cubicBezTo>
                <a:cubicBezTo>
                  <a:pt x="344284" y="6126329"/>
                  <a:pt x="357863" y="6136093"/>
                  <a:pt x="379378" y="6157608"/>
                </a:cubicBezTo>
                <a:cubicBezTo>
                  <a:pt x="382621" y="6180306"/>
                  <a:pt x="379794" y="6204750"/>
                  <a:pt x="389106" y="6225702"/>
                </a:cubicBezTo>
                <a:cubicBezTo>
                  <a:pt x="393854" y="6236385"/>
                  <a:pt x="410022" y="6236890"/>
                  <a:pt x="418289" y="6245157"/>
                </a:cubicBezTo>
                <a:cubicBezTo>
                  <a:pt x="426556" y="6253424"/>
                  <a:pt x="430045" y="6265542"/>
                  <a:pt x="437744" y="6274340"/>
                </a:cubicBezTo>
                <a:cubicBezTo>
                  <a:pt x="452843" y="6291596"/>
                  <a:pt x="473665" y="6303901"/>
                  <a:pt x="486383" y="6322979"/>
                </a:cubicBezTo>
                <a:cubicBezTo>
                  <a:pt x="492868" y="6332707"/>
                  <a:pt x="496709" y="6344859"/>
                  <a:pt x="505838" y="6352162"/>
                </a:cubicBezTo>
                <a:cubicBezTo>
                  <a:pt x="513845" y="6358567"/>
                  <a:pt x="525293" y="6358647"/>
                  <a:pt x="535021" y="6361889"/>
                </a:cubicBezTo>
                <a:cubicBezTo>
                  <a:pt x="580549" y="6407420"/>
                  <a:pt x="524731" y="6357400"/>
                  <a:pt x="583659" y="6391072"/>
                </a:cubicBezTo>
                <a:cubicBezTo>
                  <a:pt x="597736" y="6399116"/>
                  <a:pt x="609377" y="6410832"/>
                  <a:pt x="622570" y="6420255"/>
                </a:cubicBezTo>
                <a:cubicBezTo>
                  <a:pt x="632084" y="6427050"/>
                  <a:pt x="642624" y="6432407"/>
                  <a:pt x="651753" y="6439710"/>
                </a:cubicBezTo>
                <a:cubicBezTo>
                  <a:pt x="658915" y="6445439"/>
                  <a:pt x="663344" y="6454447"/>
                  <a:pt x="671208" y="6459166"/>
                </a:cubicBezTo>
                <a:cubicBezTo>
                  <a:pt x="680001" y="6464442"/>
                  <a:pt x="690663" y="6465651"/>
                  <a:pt x="700391" y="6468893"/>
                </a:cubicBezTo>
                <a:cubicBezTo>
                  <a:pt x="716562" y="6485065"/>
                  <a:pt x="726939" y="6497986"/>
                  <a:pt x="749029" y="6507804"/>
                </a:cubicBezTo>
                <a:cubicBezTo>
                  <a:pt x="767769" y="6516133"/>
                  <a:pt x="807395" y="6527259"/>
                  <a:pt x="807395" y="6527259"/>
                </a:cubicBezTo>
                <a:cubicBezTo>
                  <a:pt x="861045" y="6523906"/>
                  <a:pt x="957931" y="6506101"/>
                  <a:pt x="1021404" y="6527259"/>
                </a:cubicBezTo>
                <a:cubicBezTo>
                  <a:pt x="1032495" y="6530956"/>
                  <a:pt x="1042320" y="6538448"/>
                  <a:pt x="1050587" y="6546715"/>
                </a:cubicBezTo>
                <a:cubicBezTo>
                  <a:pt x="1062051" y="6558179"/>
                  <a:pt x="1069391" y="6573170"/>
                  <a:pt x="1079770" y="6585625"/>
                </a:cubicBezTo>
                <a:cubicBezTo>
                  <a:pt x="1085641" y="6592671"/>
                  <a:pt x="1092740" y="6598596"/>
                  <a:pt x="1099225" y="6605081"/>
                </a:cubicBezTo>
                <a:cubicBezTo>
                  <a:pt x="1124990" y="6682374"/>
                  <a:pt x="1126074" y="6670454"/>
                  <a:pt x="1079770" y="6809362"/>
                </a:cubicBezTo>
                <a:cubicBezTo>
                  <a:pt x="1070354" y="6837608"/>
                  <a:pt x="1071158" y="6843727"/>
                  <a:pt x="1050587" y="6867727"/>
                </a:cubicBezTo>
                <a:cubicBezTo>
                  <a:pt x="1038650" y="6881654"/>
                  <a:pt x="1021851" y="6891376"/>
                  <a:pt x="1011676" y="6906638"/>
                </a:cubicBezTo>
                <a:cubicBezTo>
                  <a:pt x="991547" y="6936832"/>
                  <a:pt x="993536" y="6944305"/>
                  <a:pt x="953310" y="6955276"/>
                </a:cubicBezTo>
                <a:cubicBezTo>
                  <a:pt x="931190" y="6961309"/>
                  <a:pt x="907968" y="6962160"/>
                  <a:pt x="885217" y="6965004"/>
                </a:cubicBezTo>
                <a:lnTo>
                  <a:pt x="719846" y="6984459"/>
                </a:lnTo>
                <a:cubicBezTo>
                  <a:pt x="648590" y="6991767"/>
                  <a:pt x="505838" y="7003915"/>
                  <a:pt x="505838" y="7003915"/>
                </a:cubicBezTo>
                <a:cubicBezTo>
                  <a:pt x="476069" y="7011357"/>
                  <a:pt x="460138" y="7010704"/>
                  <a:pt x="437744" y="7033098"/>
                </a:cubicBezTo>
                <a:cubicBezTo>
                  <a:pt x="429477" y="7041365"/>
                  <a:pt x="428440" y="7056481"/>
                  <a:pt x="418289" y="7062281"/>
                </a:cubicBezTo>
                <a:cubicBezTo>
                  <a:pt x="403934" y="7070484"/>
                  <a:pt x="385864" y="7068766"/>
                  <a:pt x="369651" y="7072008"/>
                </a:cubicBezTo>
                <a:cubicBezTo>
                  <a:pt x="356346" y="7080879"/>
                  <a:pt x="309096" y="7111600"/>
                  <a:pt x="301557" y="7120647"/>
                </a:cubicBezTo>
                <a:cubicBezTo>
                  <a:pt x="294993" y="7128524"/>
                  <a:pt x="296415" y="7140659"/>
                  <a:pt x="291829" y="7149830"/>
                </a:cubicBezTo>
                <a:cubicBezTo>
                  <a:pt x="286601" y="7160287"/>
                  <a:pt x="278859" y="7169285"/>
                  <a:pt x="272374" y="7179013"/>
                </a:cubicBezTo>
                <a:cubicBezTo>
                  <a:pt x="269131" y="7191983"/>
                  <a:pt x="262646" y="7204554"/>
                  <a:pt x="262646" y="7217923"/>
                </a:cubicBezTo>
                <a:cubicBezTo>
                  <a:pt x="262646" y="7364492"/>
                  <a:pt x="260591" y="7345888"/>
                  <a:pt x="282102" y="7431932"/>
                </a:cubicBezTo>
                <a:cubicBezTo>
                  <a:pt x="285344" y="7561634"/>
                  <a:pt x="282585" y="7691625"/>
                  <a:pt x="291829" y="7821038"/>
                </a:cubicBezTo>
                <a:cubicBezTo>
                  <a:pt x="292482" y="7830186"/>
                  <a:pt x="305556" y="7833331"/>
                  <a:pt x="311285" y="7840493"/>
                </a:cubicBezTo>
                <a:cubicBezTo>
                  <a:pt x="318588" y="7849622"/>
                  <a:pt x="323437" y="7860547"/>
                  <a:pt x="330740" y="7869676"/>
                </a:cubicBezTo>
                <a:cubicBezTo>
                  <a:pt x="345229" y="7887787"/>
                  <a:pt x="371903" y="7906273"/>
                  <a:pt x="389106" y="7918315"/>
                </a:cubicBezTo>
                <a:cubicBezTo>
                  <a:pt x="453448" y="7963354"/>
                  <a:pt x="427731" y="7952290"/>
                  <a:pt x="486383" y="7966953"/>
                </a:cubicBezTo>
                <a:cubicBezTo>
                  <a:pt x="509081" y="7979923"/>
                  <a:pt x="530303" y="7995910"/>
                  <a:pt x="554476" y="8005864"/>
                </a:cubicBezTo>
                <a:cubicBezTo>
                  <a:pt x="594026" y="8022150"/>
                  <a:pt x="694968" y="8046678"/>
                  <a:pt x="739302" y="8054502"/>
                </a:cubicBezTo>
                <a:cubicBezTo>
                  <a:pt x="765046" y="8059045"/>
                  <a:pt x="791402" y="8059553"/>
                  <a:pt x="817123" y="8064230"/>
                </a:cubicBezTo>
                <a:cubicBezTo>
                  <a:pt x="1052806" y="8107082"/>
                  <a:pt x="852564" y="8086697"/>
                  <a:pt x="1099225" y="8103140"/>
                </a:cubicBezTo>
                <a:lnTo>
                  <a:pt x="2363821" y="8083685"/>
                </a:lnTo>
                <a:cubicBezTo>
                  <a:pt x="3151405" y="8068441"/>
                  <a:pt x="2076000" y="8086321"/>
                  <a:pt x="2840476" y="8044774"/>
                </a:cubicBezTo>
                <a:cubicBezTo>
                  <a:pt x="3060740" y="8032803"/>
                  <a:pt x="3281463" y="8031804"/>
                  <a:pt x="3501957" y="8025319"/>
                </a:cubicBezTo>
                <a:cubicBezTo>
                  <a:pt x="3670570" y="8012349"/>
                  <a:pt x="3839799" y="8005792"/>
                  <a:pt x="4007795" y="7986408"/>
                </a:cubicBezTo>
                <a:cubicBezTo>
                  <a:pt x="4675288" y="7909390"/>
                  <a:pt x="3883366" y="7972776"/>
                  <a:pt x="4474723" y="7879404"/>
                </a:cubicBezTo>
                <a:cubicBezTo>
                  <a:pt x="4536332" y="7869676"/>
                  <a:pt x="4597604" y="7857509"/>
                  <a:pt x="4659549" y="7850221"/>
                </a:cubicBezTo>
                <a:cubicBezTo>
                  <a:pt x="4707961" y="7844525"/>
                  <a:pt x="4756861" y="7844232"/>
                  <a:pt x="4805463" y="7840493"/>
                </a:cubicBezTo>
                <a:cubicBezTo>
                  <a:pt x="4860454" y="7836263"/>
                  <a:pt x="4953684" y="7826644"/>
                  <a:pt x="5009744" y="7821038"/>
                </a:cubicBezTo>
                <a:cubicBezTo>
                  <a:pt x="5032442" y="7814553"/>
                  <a:pt x="5055276" y="7808525"/>
                  <a:pt x="5077838" y="7801583"/>
                </a:cubicBezTo>
                <a:cubicBezTo>
                  <a:pt x="5097439" y="7795552"/>
                  <a:pt x="5116309" y="7787101"/>
                  <a:pt x="5136204" y="7782127"/>
                </a:cubicBezTo>
                <a:cubicBezTo>
                  <a:pt x="5155339" y="7777343"/>
                  <a:pt x="5175115" y="7775642"/>
                  <a:pt x="5194570" y="7772400"/>
                </a:cubicBezTo>
                <a:cubicBezTo>
                  <a:pt x="5204298" y="7756187"/>
                  <a:pt x="5211448" y="7738117"/>
                  <a:pt x="5223753" y="7723762"/>
                </a:cubicBezTo>
                <a:cubicBezTo>
                  <a:pt x="5231362" y="7714885"/>
                  <a:pt x="5244940" y="7712835"/>
                  <a:pt x="5252936" y="7704306"/>
                </a:cubicBezTo>
                <a:cubicBezTo>
                  <a:pt x="5293829" y="7660687"/>
                  <a:pt x="5330757" y="7613515"/>
                  <a:pt x="5369668" y="7568119"/>
                </a:cubicBezTo>
                <a:lnTo>
                  <a:pt x="5369668" y="7568119"/>
                </a:lnTo>
                <a:cubicBezTo>
                  <a:pt x="5382638" y="7542179"/>
                  <a:pt x="5397597" y="7517141"/>
                  <a:pt x="5408578" y="7490298"/>
                </a:cubicBezTo>
                <a:cubicBezTo>
                  <a:pt x="5426830" y="7445683"/>
                  <a:pt x="5437270" y="7397994"/>
                  <a:pt x="5457217" y="7354110"/>
                </a:cubicBezTo>
                <a:cubicBezTo>
                  <a:pt x="5486026" y="7290730"/>
                  <a:pt x="5534715" y="7236037"/>
                  <a:pt x="5554493" y="7169285"/>
                </a:cubicBezTo>
                <a:cubicBezTo>
                  <a:pt x="5612428" y="6973755"/>
                  <a:pt x="5636651" y="6914291"/>
                  <a:pt x="5671225" y="6731540"/>
                </a:cubicBezTo>
                <a:cubicBezTo>
                  <a:pt x="5694834" y="6606750"/>
                  <a:pt x="5756696" y="6141559"/>
                  <a:pt x="5758774" y="6118698"/>
                </a:cubicBezTo>
                <a:cubicBezTo>
                  <a:pt x="5765259" y="6047362"/>
                  <a:pt x="5770319" y="5975881"/>
                  <a:pt x="5778229" y="5904689"/>
                </a:cubicBezTo>
                <a:cubicBezTo>
                  <a:pt x="5786535" y="5829939"/>
                  <a:pt x="5797684" y="5755532"/>
                  <a:pt x="5807412" y="5680953"/>
                </a:cubicBezTo>
                <a:cubicBezTo>
                  <a:pt x="5794442" y="5359940"/>
                  <a:pt x="5790193" y="5038457"/>
                  <a:pt x="5768502" y="4717915"/>
                </a:cubicBezTo>
                <a:cubicBezTo>
                  <a:pt x="5760979" y="4606736"/>
                  <a:pt x="5731442" y="4498004"/>
                  <a:pt x="5719863" y="4387174"/>
                </a:cubicBezTo>
                <a:cubicBezTo>
                  <a:pt x="5708724" y="4280554"/>
                  <a:pt x="5711547" y="4172782"/>
                  <a:pt x="5700408" y="4066162"/>
                </a:cubicBezTo>
                <a:cubicBezTo>
                  <a:pt x="5640703" y="3494692"/>
                  <a:pt x="5667186" y="3972035"/>
                  <a:pt x="5603132" y="3443591"/>
                </a:cubicBezTo>
                <a:cubicBezTo>
                  <a:pt x="5589037" y="3327306"/>
                  <a:pt x="5585130" y="3209997"/>
                  <a:pt x="5573949" y="3093396"/>
                </a:cubicBezTo>
                <a:cubicBezTo>
                  <a:pt x="5489885" y="2216736"/>
                  <a:pt x="5573646" y="3098186"/>
                  <a:pt x="5505855" y="2538919"/>
                </a:cubicBezTo>
                <a:cubicBezTo>
                  <a:pt x="5500768" y="2496948"/>
                  <a:pt x="5501067" y="2454447"/>
                  <a:pt x="5496127" y="2412459"/>
                </a:cubicBezTo>
                <a:cubicBezTo>
                  <a:pt x="5494565" y="2399181"/>
                  <a:pt x="5489022" y="2386659"/>
                  <a:pt x="5486400" y="2373549"/>
                </a:cubicBezTo>
                <a:cubicBezTo>
                  <a:pt x="5482532" y="2354208"/>
                  <a:pt x="5482091" y="2334148"/>
                  <a:pt x="5476672" y="2315183"/>
                </a:cubicBezTo>
                <a:cubicBezTo>
                  <a:pt x="5469061" y="2288545"/>
                  <a:pt x="5454959" y="2264040"/>
                  <a:pt x="5447489" y="2237362"/>
                </a:cubicBezTo>
                <a:cubicBezTo>
                  <a:pt x="5432220" y="2182830"/>
                  <a:pt x="5425907" y="2125903"/>
                  <a:pt x="5408578" y="2071991"/>
                </a:cubicBezTo>
                <a:cubicBezTo>
                  <a:pt x="5335396" y="1844314"/>
                  <a:pt x="5380256" y="2089394"/>
                  <a:pt x="5321029" y="1848255"/>
                </a:cubicBezTo>
                <a:cubicBezTo>
                  <a:pt x="5249231" y="1555935"/>
                  <a:pt x="5238259" y="1487873"/>
                  <a:pt x="5194570" y="1254868"/>
                </a:cubicBezTo>
                <a:cubicBezTo>
                  <a:pt x="5191327" y="1206230"/>
                  <a:pt x="5190708" y="1157345"/>
                  <a:pt x="5184842" y="1108953"/>
                </a:cubicBezTo>
                <a:cubicBezTo>
                  <a:pt x="5167440" y="965386"/>
                  <a:pt x="5165666" y="968881"/>
                  <a:pt x="5136204" y="865762"/>
                </a:cubicBezTo>
                <a:cubicBezTo>
                  <a:pt x="5112760" y="631326"/>
                  <a:pt x="5150109" y="865092"/>
                  <a:pt x="5097293" y="719847"/>
                </a:cubicBezTo>
                <a:cubicBezTo>
                  <a:pt x="5090553" y="701311"/>
                  <a:pt x="5091434" y="680822"/>
                  <a:pt x="5087566" y="661481"/>
                </a:cubicBezTo>
                <a:cubicBezTo>
                  <a:pt x="5081703" y="632167"/>
                  <a:pt x="5074374" y="603163"/>
                  <a:pt x="5068110" y="573932"/>
                </a:cubicBezTo>
                <a:cubicBezTo>
                  <a:pt x="5060517" y="538496"/>
                  <a:pt x="5064425" y="521607"/>
                  <a:pt x="5038927" y="496110"/>
                </a:cubicBezTo>
                <a:cubicBezTo>
                  <a:pt x="5007844" y="465028"/>
                  <a:pt x="4992538" y="460196"/>
                  <a:pt x="4961106" y="437745"/>
                </a:cubicBezTo>
                <a:cubicBezTo>
                  <a:pt x="4905717" y="398182"/>
                  <a:pt x="4908691" y="390385"/>
                  <a:pt x="4824919" y="359923"/>
                </a:cubicBezTo>
                <a:cubicBezTo>
                  <a:pt x="4483472" y="235761"/>
                  <a:pt x="4698846" y="304713"/>
                  <a:pt x="4241259" y="194553"/>
                </a:cubicBezTo>
                <a:lnTo>
                  <a:pt x="4085617" y="155642"/>
                </a:lnTo>
                <a:cubicBezTo>
                  <a:pt x="4059676" y="149157"/>
                  <a:pt x="4033940" y="141790"/>
                  <a:pt x="4007795" y="136187"/>
                </a:cubicBezTo>
                <a:cubicBezTo>
                  <a:pt x="3962399" y="126459"/>
                  <a:pt x="3917494" y="114063"/>
                  <a:pt x="3871608" y="107004"/>
                </a:cubicBezTo>
                <a:cubicBezTo>
                  <a:pt x="3790912" y="94589"/>
                  <a:pt x="3709202" y="89643"/>
                  <a:pt x="3628417" y="77821"/>
                </a:cubicBezTo>
                <a:cubicBezTo>
                  <a:pt x="3576188" y="70178"/>
                  <a:pt x="3524534" y="58990"/>
                  <a:pt x="3472774" y="48638"/>
                </a:cubicBezTo>
                <a:cubicBezTo>
                  <a:pt x="3443460" y="42775"/>
                  <a:pt x="3414979" y="32086"/>
                  <a:pt x="3385225" y="29183"/>
                </a:cubicBezTo>
                <a:cubicBezTo>
                  <a:pt x="3240200" y="15034"/>
                  <a:pt x="2995014" y="6439"/>
                  <a:pt x="2840476" y="0"/>
                </a:cubicBezTo>
                <a:lnTo>
                  <a:pt x="1527242" y="9727"/>
                </a:lnTo>
                <a:cubicBezTo>
                  <a:pt x="1494658" y="10176"/>
                  <a:pt x="1462247" y="15002"/>
                  <a:pt x="1429966" y="19455"/>
                </a:cubicBezTo>
                <a:cubicBezTo>
                  <a:pt x="1368179" y="27977"/>
                  <a:pt x="1306469" y="37281"/>
                  <a:pt x="1245140" y="48638"/>
                </a:cubicBezTo>
                <a:cubicBezTo>
                  <a:pt x="808721" y="129456"/>
                  <a:pt x="1444098" y="21962"/>
                  <a:pt x="1108953" y="77821"/>
                </a:cubicBezTo>
                <a:cubicBezTo>
                  <a:pt x="1083013" y="87549"/>
                  <a:pt x="1057532" y="98604"/>
                  <a:pt x="1031132" y="107004"/>
                </a:cubicBezTo>
                <a:cubicBezTo>
                  <a:pt x="986142" y="121319"/>
                  <a:pt x="940434" y="133279"/>
                  <a:pt x="894944" y="145915"/>
                </a:cubicBezTo>
                <a:cubicBezTo>
                  <a:pt x="882063" y="149493"/>
                  <a:pt x="868889" y="151969"/>
                  <a:pt x="856034" y="155642"/>
                </a:cubicBezTo>
                <a:cubicBezTo>
                  <a:pt x="758317" y="183561"/>
                  <a:pt x="909620" y="144677"/>
                  <a:pt x="787940" y="175098"/>
                </a:cubicBezTo>
                <a:cubicBezTo>
                  <a:pt x="758757" y="191311"/>
                  <a:pt x="730898" y="210177"/>
                  <a:pt x="700391" y="223736"/>
                </a:cubicBezTo>
                <a:cubicBezTo>
                  <a:pt x="672281" y="236229"/>
                  <a:pt x="612842" y="252919"/>
                  <a:pt x="612842" y="252919"/>
                </a:cubicBezTo>
                <a:cubicBezTo>
                  <a:pt x="599872" y="262647"/>
                  <a:pt x="587125" y="272679"/>
                  <a:pt x="573932" y="282102"/>
                </a:cubicBezTo>
                <a:cubicBezTo>
                  <a:pt x="557374" y="293929"/>
                  <a:pt x="537125" y="303265"/>
                  <a:pt x="525293" y="321013"/>
                </a:cubicBezTo>
                <a:cubicBezTo>
                  <a:pt x="517249" y="333078"/>
                  <a:pt x="514539" y="348322"/>
                  <a:pt x="505838" y="359923"/>
                </a:cubicBezTo>
                <a:cubicBezTo>
                  <a:pt x="494832" y="374597"/>
                  <a:pt x="466927" y="398834"/>
                  <a:pt x="466927" y="398834"/>
                </a:cubicBezTo>
                <a:cubicBezTo>
                  <a:pt x="418577" y="519711"/>
                  <a:pt x="477985" y="368429"/>
                  <a:pt x="428017" y="505838"/>
                </a:cubicBezTo>
                <a:cubicBezTo>
                  <a:pt x="422050" y="522248"/>
                  <a:pt x="415046" y="538263"/>
                  <a:pt x="408561" y="554476"/>
                </a:cubicBezTo>
                <a:cubicBezTo>
                  <a:pt x="419090" y="649231"/>
                  <a:pt x="457199" y="611221"/>
                  <a:pt x="466927" y="622570"/>
                </a:cubicBezTo>
                <a:close/>
              </a:path>
            </a:pathLst>
          </a:custGeom>
          <a:solidFill>
            <a:srgbClr val="FF3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1303750" y="-311285"/>
            <a:ext cx="6556686" cy="7714034"/>
          </a:xfrm>
          <a:custGeom>
            <a:avLst/>
            <a:gdLst>
              <a:gd name="connsiteX0" fmla="*/ 5856295 w 6556686"/>
              <a:gd name="connsiteY0" fmla="*/ 311285 h 7714034"/>
              <a:gd name="connsiteX1" fmla="*/ 5856295 w 6556686"/>
              <a:gd name="connsiteY1" fmla="*/ 311285 h 7714034"/>
              <a:gd name="connsiteX2" fmla="*/ 5788201 w 6556686"/>
              <a:gd name="connsiteY2" fmla="*/ 379379 h 7714034"/>
              <a:gd name="connsiteX3" fmla="*/ 5768746 w 6556686"/>
              <a:gd name="connsiteY3" fmla="*/ 418289 h 7714034"/>
              <a:gd name="connsiteX4" fmla="*/ 5739563 w 6556686"/>
              <a:gd name="connsiteY4" fmla="*/ 564204 h 7714034"/>
              <a:gd name="connsiteX5" fmla="*/ 5729835 w 6556686"/>
              <a:gd name="connsiteY5" fmla="*/ 593387 h 7714034"/>
              <a:gd name="connsiteX6" fmla="*/ 5681197 w 6556686"/>
              <a:gd name="connsiteY6" fmla="*/ 651753 h 7714034"/>
              <a:gd name="connsiteX7" fmla="*/ 5671469 w 6556686"/>
              <a:gd name="connsiteY7" fmla="*/ 680936 h 7714034"/>
              <a:gd name="connsiteX8" fmla="*/ 5642286 w 6556686"/>
              <a:gd name="connsiteY8" fmla="*/ 778213 h 7714034"/>
              <a:gd name="connsiteX9" fmla="*/ 5622831 w 6556686"/>
              <a:gd name="connsiteY9" fmla="*/ 817123 h 7714034"/>
              <a:gd name="connsiteX10" fmla="*/ 5613103 w 6556686"/>
              <a:gd name="connsiteY10" fmla="*/ 846306 h 7714034"/>
              <a:gd name="connsiteX11" fmla="*/ 5593648 w 6556686"/>
              <a:gd name="connsiteY11" fmla="*/ 875489 h 7714034"/>
              <a:gd name="connsiteX12" fmla="*/ 5545010 w 6556686"/>
              <a:gd name="connsiteY12" fmla="*/ 943583 h 7714034"/>
              <a:gd name="connsiteX13" fmla="*/ 5506099 w 6556686"/>
              <a:gd name="connsiteY13" fmla="*/ 1021404 h 7714034"/>
              <a:gd name="connsiteX14" fmla="*/ 5476916 w 6556686"/>
              <a:gd name="connsiteY14" fmla="*/ 1040859 h 7714034"/>
              <a:gd name="connsiteX15" fmla="*/ 5476916 w 6556686"/>
              <a:gd name="connsiteY15" fmla="*/ 1420238 h 7714034"/>
              <a:gd name="connsiteX16" fmla="*/ 5496371 w 6556686"/>
              <a:gd name="connsiteY16" fmla="*/ 1439694 h 7714034"/>
              <a:gd name="connsiteX17" fmla="*/ 5515827 w 6556686"/>
              <a:gd name="connsiteY17" fmla="*/ 1478604 h 7714034"/>
              <a:gd name="connsiteX18" fmla="*/ 5564465 w 6556686"/>
              <a:gd name="connsiteY18" fmla="*/ 1556425 h 7714034"/>
              <a:gd name="connsiteX19" fmla="*/ 5583920 w 6556686"/>
              <a:gd name="connsiteY19" fmla="*/ 1614791 h 7714034"/>
              <a:gd name="connsiteX20" fmla="*/ 5622831 w 6556686"/>
              <a:gd name="connsiteY20" fmla="*/ 1663430 h 7714034"/>
              <a:gd name="connsiteX21" fmla="*/ 5671469 w 6556686"/>
              <a:gd name="connsiteY21" fmla="*/ 1721796 h 7714034"/>
              <a:gd name="connsiteX22" fmla="*/ 5681197 w 6556686"/>
              <a:gd name="connsiteY22" fmla="*/ 1750979 h 7714034"/>
              <a:gd name="connsiteX23" fmla="*/ 5720107 w 6556686"/>
              <a:gd name="connsiteY23" fmla="*/ 1780162 h 7714034"/>
              <a:gd name="connsiteX24" fmla="*/ 5739563 w 6556686"/>
              <a:gd name="connsiteY24" fmla="*/ 1799617 h 7714034"/>
              <a:gd name="connsiteX25" fmla="*/ 5778473 w 6556686"/>
              <a:gd name="connsiteY25" fmla="*/ 1867711 h 7714034"/>
              <a:gd name="connsiteX26" fmla="*/ 5797929 w 6556686"/>
              <a:gd name="connsiteY26" fmla="*/ 1887166 h 7714034"/>
              <a:gd name="connsiteX27" fmla="*/ 5836839 w 6556686"/>
              <a:gd name="connsiteY27" fmla="*/ 1945532 h 7714034"/>
              <a:gd name="connsiteX28" fmla="*/ 5856295 w 6556686"/>
              <a:gd name="connsiteY28" fmla="*/ 1974715 h 7714034"/>
              <a:gd name="connsiteX29" fmla="*/ 5875750 w 6556686"/>
              <a:gd name="connsiteY29" fmla="*/ 2023353 h 7714034"/>
              <a:gd name="connsiteX30" fmla="*/ 5895205 w 6556686"/>
              <a:gd name="connsiteY30" fmla="*/ 2062264 h 7714034"/>
              <a:gd name="connsiteX31" fmla="*/ 5914661 w 6556686"/>
              <a:gd name="connsiteY31" fmla="*/ 2149813 h 7714034"/>
              <a:gd name="connsiteX32" fmla="*/ 5924388 w 6556686"/>
              <a:gd name="connsiteY32" fmla="*/ 2178996 h 7714034"/>
              <a:gd name="connsiteX33" fmla="*/ 5943844 w 6556686"/>
              <a:gd name="connsiteY33" fmla="*/ 2208179 h 7714034"/>
              <a:gd name="connsiteX34" fmla="*/ 5973027 w 6556686"/>
              <a:gd name="connsiteY34" fmla="*/ 2276272 h 7714034"/>
              <a:gd name="connsiteX35" fmla="*/ 5982754 w 6556686"/>
              <a:gd name="connsiteY35" fmla="*/ 2334638 h 7714034"/>
              <a:gd name="connsiteX36" fmla="*/ 6021665 w 6556686"/>
              <a:gd name="connsiteY36" fmla="*/ 2490281 h 7714034"/>
              <a:gd name="connsiteX37" fmla="*/ 6002210 w 6556686"/>
              <a:gd name="connsiteY37" fmla="*/ 2947481 h 7714034"/>
              <a:gd name="connsiteX38" fmla="*/ 5963299 w 6556686"/>
              <a:gd name="connsiteY38" fmla="*/ 3005847 h 7714034"/>
              <a:gd name="connsiteX39" fmla="*/ 5924388 w 6556686"/>
              <a:gd name="connsiteY39" fmla="*/ 3054485 h 7714034"/>
              <a:gd name="connsiteX40" fmla="*/ 5895205 w 6556686"/>
              <a:gd name="connsiteY40" fmla="*/ 3103123 h 7714034"/>
              <a:gd name="connsiteX41" fmla="*/ 5875750 w 6556686"/>
              <a:gd name="connsiteY41" fmla="*/ 3142034 h 7714034"/>
              <a:gd name="connsiteX42" fmla="*/ 5827112 w 6556686"/>
              <a:gd name="connsiteY42" fmla="*/ 3200400 h 7714034"/>
              <a:gd name="connsiteX43" fmla="*/ 5807656 w 6556686"/>
              <a:gd name="connsiteY43" fmla="*/ 3239311 h 7714034"/>
              <a:gd name="connsiteX44" fmla="*/ 5797929 w 6556686"/>
              <a:gd name="connsiteY44" fmla="*/ 3268494 h 7714034"/>
              <a:gd name="connsiteX45" fmla="*/ 5778473 w 6556686"/>
              <a:gd name="connsiteY45" fmla="*/ 3287949 h 7714034"/>
              <a:gd name="connsiteX46" fmla="*/ 5739563 w 6556686"/>
              <a:gd name="connsiteY46" fmla="*/ 3404681 h 7714034"/>
              <a:gd name="connsiteX47" fmla="*/ 5720107 w 6556686"/>
              <a:gd name="connsiteY47" fmla="*/ 3463047 h 7714034"/>
              <a:gd name="connsiteX48" fmla="*/ 5700652 w 6556686"/>
              <a:gd name="connsiteY48" fmla="*/ 3647872 h 7714034"/>
              <a:gd name="connsiteX49" fmla="*/ 5710380 w 6556686"/>
              <a:gd name="connsiteY49" fmla="*/ 4260715 h 7714034"/>
              <a:gd name="connsiteX50" fmla="*/ 5749290 w 6556686"/>
              <a:gd name="connsiteY50" fmla="*/ 4319081 h 7714034"/>
              <a:gd name="connsiteX51" fmla="*/ 5797929 w 6556686"/>
              <a:gd name="connsiteY51" fmla="*/ 4367719 h 7714034"/>
              <a:gd name="connsiteX52" fmla="*/ 5827112 w 6556686"/>
              <a:gd name="connsiteY52" fmla="*/ 4396902 h 7714034"/>
              <a:gd name="connsiteX53" fmla="*/ 5875750 w 6556686"/>
              <a:gd name="connsiteY53" fmla="*/ 4445540 h 7714034"/>
              <a:gd name="connsiteX54" fmla="*/ 5895205 w 6556686"/>
              <a:gd name="connsiteY54" fmla="*/ 4474723 h 7714034"/>
              <a:gd name="connsiteX55" fmla="*/ 5924388 w 6556686"/>
              <a:gd name="connsiteY55" fmla="*/ 4494179 h 7714034"/>
              <a:gd name="connsiteX56" fmla="*/ 5963299 w 6556686"/>
              <a:gd name="connsiteY56" fmla="*/ 4542817 h 7714034"/>
              <a:gd name="connsiteX57" fmla="*/ 6021665 w 6556686"/>
              <a:gd name="connsiteY57" fmla="*/ 4601183 h 7714034"/>
              <a:gd name="connsiteX58" fmla="*/ 6060576 w 6556686"/>
              <a:gd name="connsiteY58" fmla="*/ 4698459 h 7714034"/>
              <a:gd name="connsiteX59" fmla="*/ 6109214 w 6556686"/>
              <a:gd name="connsiteY59" fmla="*/ 4815191 h 7714034"/>
              <a:gd name="connsiteX60" fmla="*/ 6148124 w 6556686"/>
              <a:gd name="connsiteY60" fmla="*/ 4893013 h 7714034"/>
              <a:gd name="connsiteX61" fmla="*/ 6177307 w 6556686"/>
              <a:gd name="connsiteY61" fmla="*/ 4961106 h 7714034"/>
              <a:gd name="connsiteX62" fmla="*/ 6157852 w 6556686"/>
              <a:gd name="connsiteY62" fmla="*/ 5068111 h 7714034"/>
              <a:gd name="connsiteX63" fmla="*/ 6070303 w 6556686"/>
              <a:gd name="connsiteY63" fmla="*/ 5145932 h 7714034"/>
              <a:gd name="connsiteX64" fmla="*/ 6002210 w 6556686"/>
              <a:gd name="connsiteY64" fmla="*/ 5194570 h 7714034"/>
              <a:gd name="connsiteX65" fmla="*/ 5973027 w 6556686"/>
              <a:gd name="connsiteY65" fmla="*/ 5214025 h 7714034"/>
              <a:gd name="connsiteX66" fmla="*/ 5875750 w 6556686"/>
              <a:gd name="connsiteY66" fmla="*/ 5233481 h 7714034"/>
              <a:gd name="connsiteX67" fmla="*/ 5807656 w 6556686"/>
              <a:gd name="connsiteY67" fmla="*/ 5252936 h 7714034"/>
              <a:gd name="connsiteX68" fmla="*/ 5788201 w 6556686"/>
              <a:gd name="connsiteY68" fmla="*/ 5282119 h 7714034"/>
              <a:gd name="connsiteX69" fmla="*/ 5759018 w 6556686"/>
              <a:gd name="connsiteY69" fmla="*/ 5301574 h 7714034"/>
              <a:gd name="connsiteX70" fmla="*/ 5749290 w 6556686"/>
              <a:gd name="connsiteY70" fmla="*/ 5330757 h 7714034"/>
              <a:gd name="connsiteX71" fmla="*/ 5729835 w 6556686"/>
              <a:gd name="connsiteY71" fmla="*/ 5359940 h 7714034"/>
              <a:gd name="connsiteX72" fmla="*/ 5720107 w 6556686"/>
              <a:gd name="connsiteY72" fmla="*/ 5398851 h 7714034"/>
              <a:gd name="connsiteX73" fmla="*/ 5690924 w 6556686"/>
              <a:gd name="connsiteY73" fmla="*/ 5428034 h 7714034"/>
              <a:gd name="connsiteX74" fmla="*/ 5729835 w 6556686"/>
              <a:gd name="connsiteY74" fmla="*/ 5680953 h 7714034"/>
              <a:gd name="connsiteX75" fmla="*/ 5759018 w 6556686"/>
              <a:gd name="connsiteY75" fmla="*/ 5729591 h 7714034"/>
              <a:gd name="connsiteX76" fmla="*/ 5788201 w 6556686"/>
              <a:gd name="connsiteY76" fmla="*/ 5787957 h 7714034"/>
              <a:gd name="connsiteX77" fmla="*/ 5807656 w 6556686"/>
              <a:gd name="connsiteY77" fmla="*/ 5817140 h 7714034"/>
              <a:gd name="connsiteX78" fmla="*/ 5885478 w 6556686"/>
              <a:gd name="connsiteY78" fmla="*/ 5943600 h 7714034"/>
              <a:gd name="connsiteX79" fmla="*/ 6011937 w 6556686"/>
              <a:gd name="connsiteY79" fmla="*/ 6040876 h 7714034"/>
              <a:gd name="connsiteX80" fmla="*/ 6109214 w 6556686"/>
              <a:gd name="connsiteY80" fmla="*/ 6118698 h 7714034"/>
              <a:gd name="connsiteX81" fmla="*/ 6167580 w 6556686"/>
              <a:gd name="connsiteY81" fmla="*/ 6157608 h 7714034"/>
              <a:gd name="connsiteX82" fmla="*/ 6196763 w 6556686"/>
              <a:gd name="connsiteY82" fmla="*/ 6167336 h 7714034"/>
              <a:gd name="connsiteX83" fmla="*/ 6294039 w 6556686"/>
              <a:gd name="connsiteY83" fmla="*/ 6157608 h 7714034"/>
              <a:gd name="connsiteX84" fmla="*/ 6323222 w 6556686"/>
              <a:gd name="connsiteY84" fmla="*/ 6128425 h 7714034"/>
              <a:gd name="connsiteX85" fmla="*/ 6352405 w 6556686"/>
              <a:gd name="connsiteY85" fmla="*/ 6118698 h 7714034"/>
              <a:gd name="connsiteX86" fmla="*/ 6478865 w 6556686"/>
              <a:gd name="connsiteY86" fmla="*/ 6177064 h 7714034"/>
              <a:gd name="connsiteX87" fmla="*/ 6527503 w 6556686"/>
              <a:gd name="connsiteY87" fmla="*/ 6284068 h 7714034"/>
              <a:gd name="connsiteX88" fmla="*/ 6556686 w 6556686"/>
              <a:gd name="connsiteY88" fmla="*/ 6303523 h 7714034"/>
              <a:gd name="connsiteX89" fmla="*/ 6527503 w 6556686"/>
              <a:gd name="connsiteY89" fmla="*/ 6449438 h 7714034"/>
              <a:gd name="connsiteX90" fmla="*/ 6517776 w 6556686"/>
              <a:gd name="connsiteY90" fmla="*/ 6507804 h 7714034"/>
              <a:gd name="connsiteX91" fmla="*/ 6439954 w 6556686"/>
              <a:gd name="connsiteY91" fmla="*/ 6566170 h 7714034"/>
              <a:gd name="connsiteX92" fmla="*/ 6371861 w 6556686"/>
              <a:gd name="connsiteY92" fmla="*/ 6595353 h 7714034"/>
              <a:gd name="connsiteX93" fmla="*/ 6225946 w 6556686"/>
              <a:gd name="connsiteY93" fmla="*/ 6624536 h 7714034"/>
              <a:gd name="connsiteX94" fmla="*/ 6002210 w 6556686"/>
              <a:gd name="connsiteY94" fmla="*/ 6653719 h 7714034"/>
              <a:gd name="connsiteX95" fmla="*/ 5914661 w 6556686"/>
              <a:gd name="connsiteY95" fmla="*/ 6673174 h 7714034"/>
              <a:gd name="connsiteX96" fmla="*/ 5875750 w 6556686"/>
              <a:gd name="connsiteY96" fmla="*/ 6682902 h 7714034"/>
              <a:gd name="connsiteX97" fmla="*/ 5807656 w 6556686"/>
              <a:gd name="connsiteY97" fmla="*/ 6692630 h 7714034"/>
              <a:gd name="connsiteX98" fmla="*/ 5778473 w 6556686"/>
              <a:gd name="connsiteY98" fmla="*/ 6712085 h 7714034"/>
              <a:gd name="connsiteX99" fmla="*/ 5749290 w 6556686"/>
              <a:gd name="connsiteY99" fmla="*/ 6799634 h 7714034"/>
              <a:gd name="connsiteX100" fmla="*/ 5739563 w 6556686"/>
              <a:gd name="connsiteY100" fmla="*/ 7451387 h 7714034"/>
              <a:gd name="connsiteX101" fmla="*/ 5720107 w 6556686"/>
              <a:gd name="connsiteY101" fmla="*/ 7470842 h 7714034"/>
              <a:gd name="connsiteX102" fmla="*/ 5690924 w 6556686"/>
              <a:gd name="connsiteY102" fmla="*/ 7490298 h 7714034"/>
              <a:gd name="connsiteX103" fmla="*/ 5671469 w 6556686"/>
              <a:gd name="connsiteY103" fmla="*/ 7529208 h 7714034"/>
              <a:gd name="connsiteX104" fmla="*/ 5642286 w 6556686"/>
              <a:gd name="connsiteY104" fmla="*/ 7538936 h 7714034"/>
              <a:gd name="connsiteX105" fmla="*/ 5058627 w 6556686"/>
              <a:gd name="connsiteY105" fmla="*/ 7548664 h 7714034"/>
              <a:gd name="connsiteX106" fmla="*/ 5000261 w 6556686"/>
              <a:gd name="connsiteY106" fmla="*/ 7568119 h 7714034"/>
              <a:gd name="connsiteX107" fmla="*/ 4951622 w 6556686"/>
              <a:gd name="connsiteY107" fmla="*/ 7587574 h 7714034"/>
              <a:gd name="connsiteX108" fmla="*/ 4611154 w 6556686"/>
              <a:gd name="connsiteY108" fmla="*/ 7645940 h 7714034"/>
              <a:gd name="connsiteX109" fmla="*/ 4280414 w 6556686"/>
              <a:gd name="connsiteY109" fmla="*/ 7714034 h 7714034"/>
              <a:gd name="connsiteX110" fmla="*/ 1829044 w 6556686"/>
              <a:gd name="connsiteY110" fmla="*/ 7636213 h 7714034"/>
              <a:gd name="connsiteX111" fmla="*/ 1770678 w 6556686"/>
              <a:gd name="connsiteY111" fmla="*/ 7626485 h 7714034"/>
              <a:gd name="connsiteX112" fmla="*/ 1673401 w 6556686"/>
              <a:gd name="connsiteY112" fmla="*/ 7616757 h 7714034"/>
              <a:gd name="connsiteX113" fmla="*/ 1595580 w 6556686"/>
              <a:gd name="connsiteY113" fmla="*/ 7607030 h 7714034"/>
              <a:gd name="connsiteX114" fmla="*/ 1508031 w 6556686"/>
              <a:gd name="connsiteY114" fmla="*/ 7568119 h 7714034"/>
              <a:gd name="connsiteX115" fmla="*/ 729818 w 6556686"/>
              <a:gd name="connsiteY115" fmla="*/ 7461115 h 7714034"/>
              <a:gd name="connsiteX116" fmla="*/ 681180 w 6556686"/>
              <a:gd name="connsiteY116" fmla="*/ 7451387 h 7714034"/>
              <a:gd name="connsiteX117" fmla="*/ 632541 w 6556686"/>
              <a:gd name="connsiteY117" fmla="*/ 7383294 h 7714034"/>
              <a:gd name="connsiteX118" fmla="*/ 301801 w 6556686"/>
              <a:gd name="connsiteY118" fmla="*/ 6595353 h 7714034"/>
              <a:gd name="connsiteX119" fmla="*/ 204524 w 6556686"/>
              <a:gd name="connsiteY119" fmla="*/ 6177064 h 7714034"/>
              <a:gd name="connsiteX120" fmla="*/ 175341 w 6556686"/>
              <a:gd name="connsiteY120" fmla="*/ 5856051 h 7714034"/>
              <a:gd name="connsiteX121" fmla="*/ 29427 w 6556686"/>
              <a:gd name="connsiteY121" fmla="*/ 4990289 h 7714034"/>
              <a:gd name="connsiteX122" fmla="*/ 244 w 6556686"/>
              <a:gd name="connsiteY122" fmla="*/ 4260715 h 7714034"/>
              <a:gd name="connsiteX123" fmla="*/ 116976 w 6556686"/>
              <a:gd name="connsiteY123" fmla="*/ 2723745 h 7714034"/>
              <a:gd name="connsiteX124" fmla="*/ 136431 w 6556686"/>
              <a:gd name="connsiteY124" fmla="*/ 1614791 h 7714034"/>
              <a:gd name="connsiteX125" fmla="*/ 185069 w 6556686"/>
              <a:gd name="connsiteY125" fmla="*/ 1361872 h 7714034"/>
              <a:gd name="connsiteX126" fmla="*/ 350439 w 6556686"/>
              <a:gd name="connsiteY126" fmla="*/ 972766 h 7714034"/>
              <a:gd name="connsiteX127" fmla="*/ 399078 w 6556686"/>
              <a:gd name="connsiteY127" fmla="*/ 865762 h 7714034"/>
              <a:gd name="connsiteX128" fmla="*/ 437988 w 6556686"/>
              <a:gd name="connsiteY128" fmla="*/ 778213 h 7714034"/>
              <a:gd name="connsiteX129" fmla="*/ 457444 w 6556686"/>
              <a:gd name="connsiteY129" fmla="*/ 700391 h 7714034"/>
              <a:gd name="connsiteX130" fmla="*/ 476899 w 6556686"/>
              <a:gd name="connsiteY130" fmla="*/ 651753 h 7714034"/>
              <a:gd name="connsiteX131" fmla="*/ 486627 w 6556686"/>
              <a:gd name="connsiteY131" fmla="*/ 622570 h 7714034"/>
              <a:gd name="connsiteX132" fmla="*/ 506082 w 6556686"/>
              <a:gd name="connsiteY132" fmla="*/ 486383 h 7714034"/>
              <a:gd name="connsiteX133" fmla="*/ 554720 w 6556686"/>
              <a:gd name="connsiteY133" fmla="*/ 408562 h 7714034"/>
              <a:gd name="connsiteX134" fmla="*/ 632541 w 6556686"/>
              <a:gd name="connsiteY134" fmla="*/ 330740 h 7714034"/>
              <a:gd name="connsiteX135" fmla="*/ 690907 w 6556686"/>
              <a:gd name="connsiteY135" fmla="*/ 272374 h 7714034"/>
              <a:gd name="connsiteX136" fmla="*/ 729818 w 6556686"/>
              <a:gd name="connsiteY136" fmla="*/ 233464 h 7714034"/>
              <a:gd name="connsiteX137" fmla="*/ 817367 w 6556686"/>
              <a:gd name="connsiteY137" fmla="*/ 136187 h 7714034"/>
              <a:gd name="connsiteX138" fmla="*/ 1011920 w 6556686"/>
              <a:gd name="connsiteY138" fmla="*/ 87549 h 7714034"/>
              <a:gd name="connsiteX139" fmla="*/ 1118924 w 6556686"/>
              <a:gd name="connsiteY139" fmla="*/ 58366 h 7714034"/>
              <a:gd name="connsiteX140" fmla="*/ 2655895 w 6556686"/>
              <a:gd name="connsiteY140" fmla="*/ 29183 h 7714034"/>
              <a:gd name="connsiteX141" fmla="*/ 3181188 w 6556686"/>
              <a:gd name="connsiteY141" fmla="*/ 9728 h 7714034"/>
              <a:gd name="connsiteX142" fmla="*/ 4776524 w 6556686"/>
              <a:gd name="connsiteY142" fmla="*/ 0 h 7714034"/>
              <a:gd name="connsiteX143" fmla="*/ 5379639 w 6556686"/>
              <a:gd name="connsiteY143" fmla="*/ 29183 h 7714034"/>
              <a:gd name="connsiteX144" fmla="*/ 5447733 w 6556686"/>
              <a:gd name="connsiteY144" fmla="*/ 38911 h 7714034"/>
              <a:gd name="connsiteX145" fmla="*/ 5661741 w 6556686"/>
              <a:gd name="connsiteY145" fmla="*/ 58366 h 7714034"/>
              <a:gd name="connsiteX146" fmla="*/ 5759018 w 6556686"/>
              <a:gd name="connsiteY146" fmla="*/ 87549 h 7714034"/>
              <a:gd name="connsiteX147" fmla="*/ 6021665 w 6556686"/>
              <a:gd name="connsiteY147" fmla="*/ 107004 h 7714034"/>
              <a:gd name="connsiteX148" fmla="*/ 6002210 w 6556686"/>
              <a:gd name="connsiteY148" fmla="*/ 165370 h 7714034"/>
              <a:gd name="connsiteX149" fmla="*/ 5982754 w 6556686"/>
              <a:gd name="connsiteY149" fmla="*/ 184825 h 7714034"/>
              <a:gd name="connsiteX150" fmla="*/ 5914661 w 6556686"/>
              <a:gd name="connsiteY150" fmla="*/ 233464 h 7714034"/>
              <a:gd name="connsiteX151" fmla="*/ 5856295 w 6556686"/>
              <a:gd name="connsiteY151" fmla="*/ 311285 h 771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6556686" h="7714034">
                <a:moveTo>
                  <a:pt x="5856295" y="311285"/>
                </a:moveTo>
                <a:lnTo>
                  <a:pt x="5856295" y="311285"/>
                </a:lnTo>
                <a:cubicBezTo>
                  <a:pt x="5833597" y="333983"/>
                  <a:pt x="5808528" y="354535"/>
                  <a:pt x="5788201" y="379379"/>
                </a:cubicBezTo>
                <a:cubicBezTo>
                  <a:pt x="5779018" y="390602"/>
                  <a:pt x="5774458" y="404961"/>
                  <a:pt x="5768746" y="418289"/>
                </a:cubicBezTo>
                <a:cubicBezTo>
                  <a:pt x="5744013" y="476000"/>
                  <a:pt x="5770439" y="471578"/>
                  <a:pt x="5739563" y="564204"/>
                </a:cubicBezTo>
                <a:cubicBezTo>
                  <a:pt x="5736320" y="573932"/>
                  <a:pt x="5735523" y="584855"/>
                  <a:pt x="5729835" y="593387"/>
                </a:cubicBezTo>
                <a:cubicBezTo>
                  <a:pt x="5686807" y="657929"/>
                  <a:pt x="5713024" y="588100"/>
                  <a:pt x="5681197" y="651753"/>
                </a:cubicBezTo>
                <a:cubicBezTo>
                  <a:pt x="5676611" y="660924"/>
                  <a:pt x="5674286" y="671077"/>
                  <a:pt x="5671469" y="680936"/>
                </a:cubicBezTo>
                <a:cubicBezTo>
                  <a:pt x="5662160" y="713516"/>
                  <a:pt x="5657696" y="747393"/>
                  <a:pt x="5642286" y="778213"/>
                </a:cubicBezTo>
                <a:cubicBezTo>
                  <a:pt x="5635801" y="791183"/>
                  <a:pt x="5628543" y="803795"/>
                  <a:pt x="5622831" y="817123"/>
                </a:cubicBezTo>
                <a:cubicBezTo>
                  <a:pt x="5618792" y="826548"/>
                  <a:pt x="5617689" y="837135"/>
                  <a:pt x="5613103" y="846306"/>
                </a:cubicBezTo>
                <a:cubicBezTo>
                  <a:pt x="5607875" y="856763"/>
                  <a:pt x="5598396" y="864805"/>
                  <a:pt x="5593648" y="875489"/>
                </a:cubicBezTo>
                <a:cubicBezTo>
                  <a:pt x="5562069" y="946543"/>
                  <a:pt x="5598089" y="925889"/>
                  <a:pt x="5545010" y="943583"/>
                </a:cubicBezTo>
                <a:cubicBezTo>
                  <a:pt x="5535722" y="966803"/>
                  <a:pt x="5525525" y="1001978"/>
                  <a:pt x="5506099" y="1021404"/>
                </a:cubicBezTo>
                <a:cubicBezTo>
                  <a:pt x="5497832" y="1029671"/>
                  <a:pt x="5486644" y="1034374"/>
                  <a:pt x="5476916" y="1040859"/>
                </a:cubicBezTo>
                <a:cubicBezTo>
                  <a:pt x="5441303" y="1183308"/>
                  <a:pt x="5452777" y="1122522"/>
                  <a:pt x="5476916" y="1420238"/>
                </a:cubicBezTo>
                <a:cubicBezTo>
                  <a:pt x="5477657" y="1429379"/>
                  <a:pt x="5491284" y="1432063"/>
                  <a:pt x="5496371" y="1439694"/>
                </a:cubicBezTo>
                <a:cubicBezTo>
                  <a:pt x="5504415" y="1451760"/>
                  <a:pt x="5510441" y="1465140"/>
                  <a:pt x="5515827" y="1478604"/>
                </a:cubicBezTo>
                <a:cubicBezTo>
                  <a:pt x="5545294" y="1552271"/>
                  <a:pt x="5514618" y="1523194"/>
                  <a:pt x="5564465" y="1556425"/>
                </a:cubicBezTo>
                <a:cubicBezTo>
                  <a:pt x="5570950" y="1575880"/>
                  <a:pt x="5572544" y="1597728"/>
                  <a:pt x="5583920" y="1614791"/>
                </a:cubicBezTo>
                <a:cubicBezTo>
                  <a:pt x="5643813" y="1704627"/>
                  <a:pt x="5567379" y="1594113"/>
                  <a:pt x="5622831" y="1663430"/>
                </a:cubicBezTo>
                <a:cubicBezTo>
                  <a:pt x="5676997" y="1731140"/>
                  <a:pt x="5602154" y="1652481"/>
                  <a:pt x="5671469" y="1721796"/>
                </a:cubicBezTo>
                <a:cubicBezTo>
                  <a:pt x="5674712" y="1731524"/>
                  <a:pt x="5674633" y="1743102"/>
                  <a:pt x="5681197" y="1750979"/>
                </a:cubicBezTo>
                <a:cubicBezTo>
                  <a:pt x="5691576" y="1763434"/>
                  <a:pt x="5707652" y="1769783"/>
                  <a:pt x="5720107" y="1780162"/>
                </a:cubicBezTo>
                <a:cubicBezTo>
                  <a:pt x="5727153" y="1786033"/>
                  <a:pt x="5733078" y="1793132"/>
                  <a:pt x="5739563" y="1799617"/>
                </a:cubicBezTo>
                <a:cubicBezTo>
                  <a:pt x="5752876" y="1826244"/>
                  <a:pt x="5760141" y="1844797"/>
                  <a:pt x="5778473" y="1867711"/>
                </a:cubicBezTo>
                <a:cubicBezTo>
                  <a:pt x="5784202" y="1874873"/>
                  <a:pt x="5792426" y="1879829"/>
                  <a:pt x="5797929" y="1887166"/>
                </a:cubicBezTo>
                <a:cubicBezTo>
                  <a:pt x="5811958" y="1905872"/>
                  <a:pt x="5823869" y="1926077"/>
                  <a:pt x="5836839" y="1945532"/>
                </a:cubicBezTo>
                <a:cubicBezTo>
                  <a:pt x="5843324" y="1955260"/>
                  <a:pt x="5851953" y="1963860"/>
                  <a:pt x="5856295" y="1974715"/>
                </a:cubicBezTo>
                <a:cubicBezTo>
                  <a:pt x="5862780" y="1990928"/>
                  <a:pt x="5868658" y="2007396"/>
                  <a:pt x="5875750" y="2023353"/>
                </a:cubicBezTo>
                <a:cubicBezTo>
                  <a:pt x="5881639" y="2036604"/>
                  <a:pt x="5890113" y="2048686"/>
                  <a:pt x="5895205" y="2062264"/>
                </a:cubicBezTo>
                <a:cubicBezTo>
                  <a:pt x="5902695" y="2082239"/>
                  <a:pt x="5910038" y="2131320"/>
                  <a:pt x="5914661" y="2149813"/>
                </a:cubicBezTo>
                <a:cubicBezTo>
                  <a:pt x="5917148" y="2159761"/>
                  <a:pt x="5919802" y="2169825"/>
                  <a:pt x="5924388" y="2178996"/>
                </a:cubicBezTo>
                <a:cubicBezTo>
                  <a:pt x="5929617" y="2189453"/>
                  <a:pt x="5938043" y="2198028"/>
                  <a:pt x="5943844" y="2208179"/>
                </a:cubicBezTo>
                <a:cubicBezTo>
                  <a:pt x="5963076" y="2241834"/>
                  <a:pt x="5962114" y="2243534"/>
                  <a:pt x="5973027" y="2276272"/>
                </a:cubicBezTo>
                <a:cubicBezTo>
                  <a:pt x="5976269" y="2295727"/>
                  <a:pt x="5977970" y="2315503"/>
                  <a:pt x="5982754" y="2334638"/>
                </a:cubicBezTo>
                <a:cubicBezTo>
                  <a:pt x="6029224" y="2520522"/>
                  <a:pt x="5999602" y="2357905"/>
                  <a:pt x="6021665" y="2490281"/>
                </a:cubicBezTo>
                <a:cubicBezTo>
                  <a:pt x="6015180" y="2642681"/>
                  <a:pt x="6019369" y="2795911"/>
                  <a:pt x="6002210" y="2947481"/>
                </a:cubicBezTo>
                <a:cubicBezTo>
                  <a:pt x="5999580" y="2970715"/>
                  <a:pt x="5970693" y="2983665"/>
                  <a:pt x="5963299" y="3005847"/>
                </a:cubicBezTo>
                <a:cubicBezTo>
                  <a:pt x="5949874" y="3046121"/>
                  <a:pt x="5962103" y="3029342"/>
                  <a:pt x="5924388" y="3054485"/>
                </a:cubicBezTo>
                <a:cubicBezTo>
                  <a:pt x="5914660" y="3070698"/>
                  <a:pt x="5904387" y="3086595"/>
                  <a:pt x="5895205" y="3103123"/>
                </a:cubicBezTo>
                <a:cubicBezTo>
                  <a:pt x="5888163" y="3115799"/>
                  <a:pt x="5884179" y="3130234"/>
                  <a:pt x="5875750" y="3142034"/>
                </a:cubicBezTo>
                <a:cubicBezTo>
                  <a:pt x="5818260" y="3222521"/>
                  <a:pt x="5871229" y="3123196"/>
                  <a:pt x="5827112" y="3200400"/>
                </a:cubicBezTo>
                <a:cubicBezTo>
                  <a:pt x="5819917" y="3212991"/>
                  <a:pt x="5813368" y="3225982"/>
                  <a:pt x="5807656" y="3239311"/>
                </a:cubicBezTo>
                <a:cubicBezTo>
                  <a:pt x="5803617" y="3248736"/>
                  <a:pt x="5803205" y="3259701"/>
                  <a:pt x="5797929" y="3268494"/>
                </a:cubicBezTo>
                <a:cubicBezTo>
                  <a:pt x="5793210" y="3276358"/>
                  <a:pt x="5784958" y="3281464"/>
                  <a:pt x="5778473" y="3287949"/>
                </a:cubicBezTo>
                <a:lnTo>
                  <a:pt x="5739563" y="3404681"/>
                </a:lnTo>
                <a:lnTo>
                  <a:pt x="5720107" y="3463047"/>
                </a:lnTo>
                <a:cubicBezTo>
                  <a:pt x="5718180" y="3480394"/>
                  <a:pt x="5700652" y="3635235"/>
                  <a:pt x="5700652" y="3647872"/>
                </a:cubicBezTo>
                <a:cubicBezTo>
                  <a:pt x="5700652" y="3852179"/>
                  <a:pt x="5695614" y="4056943"/>
                  <a:pt x="5710380" y="4260715"/>
                </a:cubicBezTo>
                <a:cubicBezTo>
                  <a:pt x="5712070" y="4284036"/>
                  <a:pt x="5734483" y="4300984"/>
                  <a:pt x="5749290" y="4319081"/>
                </a:cubicBezTo>
                <a:cubicBezTo>
                  <a:pt x="5763809" y="4336827"/>
                  <a:pt x="5781716" y="4351506"/>
                  <a:pt x="5797929" y="4367719"/>
                </a:cubicBezTo>
                <a:lnTo>
                  <a:pt x="5827112" y="4396902"/>
                </a:lnTo>
                <a:cubicBezTo>
                  <a:pt x="5843325" y="4413115"/>
                  <a:pt x="5863032" y="4426463"/>
                  <a:pt x="5875750" y="4445540"/>
                </a:cubicBezTo>
                <a:cubicBezTo>
                  <a:pt x="5882235" y="4455268"/>
                  <a:pt x="5886938" y="4466456"/>
                  <a:pt x="5895205" y="4474723"/>
                </a:cubicBezTo>
                <a:cubicBezTo>
                  <a:pt x="5903472" y="4482990"/>
                  <a:pt x="5915259" y="4486876"/>
                  <a:pt x="5924388" y="4494179"/>
                </a:cubicBezTo>
                <a:cubicBezTo>
                  <a:pt x="5957271" y="4520485"/>
                  <a:pt x="5932180" y="4507807"/>
                  <a:pt x="5963299" y="4542817"/>
                </a:cubicBezTo>
                <a:cubicBezTo>
                  <a:pt x="5981578" y="4563381"/>
                  <a:pt x="6021665" y="4601183"/>
                  <a:pt x="6021665" y="4601183"/>
                </a:cubicBezTo>
                <a:cubicBezTo>
                  <a:pt x="6040356" y="4694634"/>
                  <a:pt x="6016877" y="4605599"/>
                  <a:pt x="6060576" y="4698459"/>
                </a:cubicBezTo>
                <a:cubicBezTo>
                  <a:pt x="6078525" y="4736600"/>
                  <a:pt x="6087527" y="4779045"/>
                  <a:pt x="6109214" y="4815191"/>
                </a:cubicBezTo>
                <a:cubicBezTo>
                  <a:pt x="6172645" y="4920910"/>
                  <a:pt x="6116706" y="4819706"/>
                  <a:pt x="6148124" y="4893013"/>
                </a:cubicBezTo>
                <a:cubicBezTo>
                  <a:pt x="6184185" y="4977156"/>
                  <a:pt x="6154495" y="4892667"/>
                  <a:pt x="6177307" y="4961106"/>
                </a:cubicBezTo>
                <a:cubicBezTo>
                  <a:pt x="6170822" y="4996774"/>
                  <a:pt x="6169316" y="5033718"/>
                  <a:pt x="6157852" y="5068111"/>
                </a:cubicBezTo>
                <a:cubicBezTo>
                  <a:pt x="6145506" y="5105149"/>
                  <a:pt x="6097641" y="5127706"/>
                  <a:pt x="6070303" y="5145932"/>
                </a:cubicBezTo>
                <a:cubicBezTo>
                  <a:pt x="6001511" y="5191793"/>
                  <a:pt x="6086693" y="5134224"/>
                  <a:pt x="6002210" y="5194570"/>
                </a:cubicBezTo>
                <a:cubicBezTo>
                  <a:pt x="5992697" y="5201365"/>
                  <a:pt x="5983484" y="5208797"/>
                  <a:pt x="5973027" y="5214025"/>
                </a:cubicBezTo>
                <a:cubicBezTo>
                  <a:pt x="5944486" y="5228295"/>
                  <a:pt x="5903920" y="5228359"/>
                  <a:pt x="5875750" y="5233481"/>
                </a:cubicBezTo>
                <a:cubicBezTo>
                  <a:pt x="5848871" y="5238368"/>
                  <a:pt x="5832665" y="5244599"/>
                  <a:pt x="5807656" y="5252936"/>
                </a:cubicBezTo>
                <a:cubicBezTo>
                  <a:pt x="5801171" y="5262664"/>
                  <a:pt x="5796468" y="5273852"/>
                  <a:pt x="5788201" y="5282119"/>
                </a:cubicBezTo>
                <a:cubicBezTo>
                  <a:pt x="5779934" y="5290386"/>
                  <a:pt x="5766321" y="5292445"/>
                  <a:pt x="5759018" y="5301574"/>
                </a:cubicBezTo>
                <a:cubicBezTo>
                  <a:pt x="5752612" y="5309581"/>
                  <a:pt x="5753876" y="5321586"/>
                  <a:pt x="5749290" y="5330757"/>
                </a:cubicBezTo>
                <a:cubicBezTo>
                  <a:pt x="5744062" y="5341214"/>
                  <a:pt x="5736320" y="5350212"/>
                  <a:pt x="5729835" y="5359940"/>
                </a:cubicBezTo>
                <a:cubicBezTo>
                  <a:pt x="5726592" y="5372910"/>
                  <a:pt x="5726740" y="5387243"/>
                  <a:pt x="5720107" y="5398851"/>
                </a:cubicBezTo>
                <a:cubicBezTo>
                  <a:pt x="5713282" y="5410795"/>
                  <a:pt x="5690450" y="5414285"/>
                  <a:pt x="5690924" y="5428034"/>
                </a:cubicBezTo>
                <a:cubicBezTo>
                  <a:pt x="5693864" y="5513282"/>
                  <a:pt x="5711047" y="5597750"/>
                  <a:pt x="5729835" y="5680953"/>
                </a:cubicBezTo>
                <a:cubicBezTo>
                  <a:pt x="5734000" y="5699396"/>
                  <a:pt x="5749964" y="5712993"/>
                  <a:pt x="5759018" y="5729591"/>
                </a:cubicBezTo>
                <a:cubicBezTo>
                  <a:pt x="5769434" y="5748687"/>
                  <a:pt x="5777637" y="5768943"/>
                  <a:pt x="5788201" y="5787957"/>
                </a:cubicBezTo>
                <a:cubicBezTo>
                  <a:pt x="5793879" y="5798177"/>
                  <a:pt x="5802428" y="5806683"/>
                  <a:pt x="5807656" y="5817140"/>
                </a:cubicBezTo>
                <a:cubicBezTo>
                  <a:pt x="5843930" y="5889689"/>
                  <a:pt x="5757349" y="5815471"/>
                  <a:pt x="5885478" y="5943600"/>
                </a:cubicBezTo>
                <a:cubicBezTo>
                  <a:pt x="5923083" y="5981205"/>
                  <a:pt x="5971082" y="6006830"/>
                  <a:pt x="6011937" y="6040876"/>
                </a:cubicBezTo>
                <a:cubicBezTo>
                  <a:pt x="6048101" y="6071013"/>
                  <a:pt x="6072230" y="6092809"/>
                  <a:pt x="6109214" y="6118698"/>
                </a:cubicBezTo>
                <a:cubicBezTo>
                  <a:pt x="6128370" y="6132107"/>
                  <a:pt x="6147140" y="6146253"/>
                  <a:pt x="6167580" y="6157608"/>
                </a:cubicBezTo>
                <a:cubicBezTo>
                  <a:pt x="6176544" y="6162588"/>
                  <a:pt x="6187035" y="6164093"/>
                  <a:pt x="6196763" y="6167336"/>
                </a:cubicBezTo>
                <a:cubicBezTo>
                  <a:pt x="6229188" y="6164093"/>
                  <a:pt x="6262893" y="6167192"/>
                  <a:pt x="6294039" y="6157608"/>
                </a:cubicBezTo>
                <a:cubicBezTo>
                  <a:pt x="6307188" y="6153562"/>
                  <a:pt x="6311775" y="6136056"/>
                  <a:pt x="6323222" y="6128425"/>
                </a:cubicBezTo>
                <a:cubicBezTo>
                  <a:pt x="6331754" y="6122737"/>
                  <a:pt x="6342677" y="6121940"/>
                  <a:pt x="6352405" y="6118698"/>
                </a:cubicBezTo>
                <a:cubicBezTo>
                  <a:pt x="6387542" y="6130410"/>
                  <a:pt x="6451075" y="6141334"/>
                  <a:pt x="6478865" y="6177064"/>
                </a:cubicBezTo>
                <a:cubicBezTo>
                  <a:pt x="6614780" y="6351812"/>
                  <a:pt x="6420557" y="6134344"/>
                  <a:pt x="6527503" y="6284068"/>
                </a:cubicBezTo>
                <a:cubicBezTo>
                  <a:pt x="6534298" y="6293581"/>
                  <a:pt x="6546958" y="6297038"/>
                  <a:pt x="6556686" y="6303523"/>
                </a:cubicBezTo>
                <a:cubicBezTo>
                  <a:pt x="6546958" y="6352161"/>
                  <a:pt x="6536784" y="6400712"/>
                  <a:pt x="6527503" y="6449438"/>
                </a:cubicBezTo>
                <a:cubicBezTo>
                  <a:pt x="6523813" y="6468813"/>
                  <a:pt x="6526597" y="6490163"/>
                  <a:pt x="6517776" y="6507804"/>
                </a:cubicBezTo>
                <a:cubicBezTo>
                  <a:pt x="6502481" y="6538394"/>
                  <a:pt x="6468495" y="6553197"/>
                  <a:pt x="6439954" y="6566170"/>
                </a:cubicBezTo>
                <a:cubicBezTo>
                  <a:pt x="6417473" y="6576389"/>
                  <a:pt x="6394909" y="6586488"/>
                  <a:pt x="6371861" y="6595353"/>
                </a:cubicBezTo>
                <a:cubicBezTo>
                  <a:pt x="6289590" y="6626996"/>
                  <a:pt x="6328221" y="6608387"/>
                  <a:pt x="6225946" y="6624536"/>
                </a:cubicBezTo>
                <a:cubicBezTo>
                  <a:pt x="6015075" y="6657831"/>
                  <a:pt x="6253868" y="6634360"/>
                  <a:pt x="6002210" y="6653719"/>
                </a:cubicBezTo>
                <a:lnTo>
                  <a:pt x="5914661" y="6673174"/>
                </a:lnTo>
                <a:cubicBezTo>
                  <a:pt x="5901634" y="6676180"/>
                  <a:pt x="5888904" y="6680510"/>
                  <a:pt x="5875750" y="6682902"/>
                </a:cubicBezTo>
                <a:cubicBezTo>
                  <a:pt x="5853191" y="6687004"/>
                  <a:pt x="5830354" y="6689387"/>
                  <a:pt x="5807656" y="6692630"/>
                </a:cubicBezTo>
                <a:cubicBezTo>
                  <a:pt x="5797928" y="6699115"/>
                  <a:pt x="5785957" y="6703104"/>
                  <a:pt x="5778473" y="6712085"/>
                </a:cubicBezTo>
                <a:cubicBezTo>
                  <a:pt x="5757277" y="6737520"/>
                  <a:pt x="5755417" y="6769002"/>
                  <a:pt x="5749290" y="6799634"/>
                </a:cubicBezTo>
                <a:cubicBezTo>
                  <a:pt x="5746048" y="7016885"/>
                  <a:pt x="5749001" y="7234317"/>
                  <a:pt x="5739563" y="7451387"/>
                </a:cubicBezTo>
                <a:cubicBezTo>
                  <a:pt x="5739165" y="7460550"/>
                  <a:pt x="5727269" y="7465113"/>
                  <a:pt x="5720107" y="7470842"/>
                </a:cubicBezTo>
                <a:cubicBezTo>
                  <a:pt x="5710978" y="7478145"/>
                  <a:pt x="5700652" y="7483813"/>
                  <a:pt x="5690924" y="7490298"/>
                </a:cubicBezTo>
                <a:cubicBezTo>
                  <a:pt x="5684439" y="7503268"/>
                  <a:pt x="5681723" y="7518954"/>
                  <a:pt x="5671469" y="7529208"/>
                </a:cubicBezTo>
                <a:cubicBezTo>
                  <a:pt x="5664218" y="7536459"/>
                  <a:pt x="5652535" y="7538611"/>
                  <a:pt x="5642286" y="7538936"/>
                </a:cubicBezTo>
                <a:cubicBezTo>
                  <a:pt x="5447804" y="7545110"/>
                  <a:pt x="5253180" y="7545421"/>
                  <a:pt x="5058627" y="7548664"/>
                </a:cubicBezTo>
                <a:cubicBezTo>
                  <a:pt x="5039172" y="7555149"/>
                  <a:pt x="5019302" y="7560503"/>
                  <a:pt x="5000261" y="7568119"/>
                </a:cubicBezTo>
                <a:cubicBezTo>
                  <a:pt x="4984048" y="7574604"/>
                  <a:pt x="4968563" y="7583339"/>
                  <a:pt x="4951622" y="7587574"/>
                </a:cubicBezTo>
                <a:cubicBezTo>
                  <a:pt x="4780017" y="7630475"/>
                  <a:pt x="4803711" y="7608266"/>
                  <a:pt x="4611154" y="7645940"/>
                </a:cubicBezTo>
                <a:cubicBezTo>
                  <a:pt x="4194381" y="7727483"/>
                  <a:pt x="4485900" y="7688347"/>
                  <a:pt x="4280414" y="7714034"/>
                </a:cubicBezTo>
                <a:cubicBezTo>
                  <a:pt x="4063483" y="7708325"/>
                  <a:pt x="2579983" y="7711307"/>
                  <a:pt x="1829044" y="7636213"/>
                </a:cubicBezTo>
                <a:cubicBezTo>
                  <a:pt x="1809418" y="7634250"/>
                  <a:pt x="1790249" y="7628932"/>
                  <a:pt x="1770678" y="7626485"/>
                </a:cubicBezTo>
                <a:cubicBezTo>
                  <a:pt x="1738342" y="7622443"/>
                  <a:pt x="1705789" y="7620356"/>
                  <a:pt x="1673401" y="7616757"/>
                </a:cubicBezTo>
                <a:cubicBezTo>
                  <a:pt x="1647419" y="7613870"/>
                  <a:pt x="1621520" y="7610272"/>
                  <a:pt x="1595580" y="7607030"/>
                </a:cubicBezTo>
                <a:cubicBezTo>
                  <a:pt x="1566397" y="7594060"/>
                  <a:pt x="1538970" y="7576034"/>
                  <a:pt x="1508031" y="7568119"/>
                </a:cubicBezTo>
                <a:cubicBezTo>
                  <a:pt x="1171809" y="7482108"/>
                  <a:pt x="1101658" y="7493448"/>
                  <a:pt x="729818" y="7461115"/>
                </a:cubicBezTo>
                <a:cubicBezTo>
                  <a:pt x="713605" y="7457872"/>
                  <a:pt x="696377" y="7457900"/>
                  <a:pt x="681180" y="7451387"/>
                </a:cubicBezTo>
                <a:cubicBezTo>
                  <a:pt x="663832" y="7443952"/>
                  <a:pt x="634535" y="7387456"/>
                  <a:pt x="632541" y="7383294"/>
                </a:cubicBezTo>
                <a:cubicBezTo>
                  <a:pt x="508583" y="7124598"/>
                  <a:pt x="383575" y="6871339"/>
                  <a:pt x="301801" y="6595353"/>
                </a:cubicBezTo>
                <a:cubicBezTo>
                  <a:pt x="261134" y="6458101"/>
                  <a:pt x="236950" y="6316494"/>
                  <a:pt x="204524" y="6177064"/>
                </a:cubicBezTo>
                <a:cubicBezTo>
                  <a:pt x="194796" y="6070060"/>
                  <a:pt x="191024" y="5962346"/>
                  <a:pt x="175341" y="5856051"/>
                </a:cubicBezTo>
                <a:cubicBezTo>
                  <a:pt x="132625" y="5566528"/>
                  <a:pt x="29427" y="4990289"/>
                  <a:pt x="29427" y="4990289"/>
                </a:cubicBezTo>
                <a:cubicBezTo>
                  <a:pt x="26631" y="4931579"/>
                  <a:pt x="-2979" y="4359347"/>
                  <a:pt x="244" y="4260715"/>
                </a:cubicBezTo>
                <a:cubicBezTo>
                  <a:pt x="36624" y="3147506"/>
                  <a:pt x="6882" y="3421004"/>
                  <a:pt x="116976" y="2723745"/>
                </a:cubicBezTo>
                <a:cubicBezTo>
                  <a:pt x="123461" y="2354094"/>
                  <a:pt x="124973" y="1984322"/>
                  <a:pt x="136431" y="1614791"/>
                </a:cubicBezTo>
                <a:cubicBezTo>
                  <a:pt x="138902" y="1535084"/>
                  <a:pt x="159453" y="1438720"/>
                  <a:pt x="185069" y="1361872"/>
                </a:cubicBezTo>
                <a:cubicBezTo>
                  <a:pt x="252391" y="1159906"/>
                  <a:pt x="255772" y="1174722"/>
                  <a:pt x="350439" y="972766"/>
                </a:cubicBezTo>
                <a:cubicBezTo>
                  <a:pt x="367068" y="937290"/>
                  <a:pt x="383000" y="901491"/>
                  <a:pt x="399078" y="865762"/>
                </a:cubicBezTo>
                <a:cubicBezTo>
                  <a:pt x="412183" y="836639"/>
                  <a:pt x="430242" y="809195"/>
                  <a:pt x="437988" y="778213"/>
                </a:cubicBezTo>
                <a:cubicBezTo>
                  <a:pt x="444473" y="752272"/>
                  <a:pt x="449580" y="725948"/>
                  <a:pt x="457444" y="700391"/>
                </a:cubicBezTo>
                <a:cubicBezTo>
                  <a:pt x="462579" y="683702"/>
                  <a:pt x="470768" y="668103"/>
                  <a:pt x="476899" y="651753"/>
                </a:cubicBezTo>
                <a:cubicBezTo>
                  <a:pt x="480499" y="642152"/>
                  <a:pt x="483384" y="632298"/>
                  <a:pt x="486627" y="622570"/>
                </a:cubicBezTo>
                <a:cubicBezTo>
                  <a:pt x="489014" y="601086"/>
                  <a:pt x="495756" y="517360"/>
                  <a:pt x="506082" y="486383"/>
                </a:cubicBezTo>
                <a:cubicBezTo>
                  <a:pt x="514497" y="461138"/>
                  <a:pt x="537285" y="427582"/>
                  <a:pt x="554720" y="408562"/>
                </a:cubicBezTo>
                <a:cubicBezTo>
                  <a:pt x="579509" y="381519"/>
                  <a:pt x="606601" y="356681"/>
                  <a:pt x="632541" y="330740"/>
                </a:cubicBezTo>
                <a:lnTo>
                  <a:pt x="690907" y="272374"/>
                </a:lnTo>
                <a:cubicBezTo>
                  <a:pt x="703877" y="259404"/>
                  <a:pt x="718360" y="247787"/>
                  <a:pt x="729818" y="233464"/>
                </a:cubicBezTo>
                <a:cubicBezTo>
                  <a:pt x="744826" y="214704"/>
                  <a:pt x="796260" y="146740"/>
                  <a:pt x="817367" y="136187"/>
                </a:cubicBezTo>
                <a:cubicBezTo>
                  <a:pt x="846708" y="121516"/>
                  <a:pt x="974401" y="96929"/>
                  <a:pt x="1011920" y="87549"/>
                </a:cubicBezTo>
                <a:cubicBezTo>
                  <a:pt x="1047787" y="78582"/>
                  <a:pt x="1081977" y="59678"/>
                  <a:pt x="1118924" y="58366"/>
                </a:cubicBezTo>
                <a:cubicBezTo>
                  <a:pt x="1631017" y="40185"/>
                  <a:pt x="2143621" y="41265"/>
                  <a:pt x="2655895" y="29183"/>
                </a:cubicBezTo>
                <a:cubicBezTo>
                  <a:pt x="2831064" y="25052"/>
                  <a:pt x="3005987" y="12139"/>
                  <a:pt x="3181188" y="9728"/>
                </a:cubicBezTo>
                <a:lnTo>
                  <a:pt x="4776524" y="0"/>
                </a:lnTo>
                <a:lnTo>
                  <a:pt x="5379639" y="29183"/>
                </a:lnTo>
                <a:cubicBezTo>
                  <a:pt x="5402529" y="30510"/>
                  <a:pt x="5424926" y="36552"/>
                  <a:pt x="5447733" y="38911"/>
                </a:cubicBezTo>
                <a:cubicBezTo>
                  <a:pt x="5518983" y="46282"/>
                  <a:pt x="5661741" y="58366"/>
                  <a:pt x="5661741" y="58366"/>
                </a:cubicBezTo>
                <a:cubicBezTo>
                  <a:pt x="5694167" y="68094"/>
                  <a:pt x="5725470" y="83015"/>
                  <a:pt x="5759018" y="87549"/>
                </a:cubicBezTo>
                <a:cubicBezTo>
                  <a:pt x="5846016" y="99305"/>
                  <a:pt x="6021665" y="107004"/>
                  <a:pt x="6021665" y="107004"/>
                </a:cubicBezTo>
                <a:cubicBezTo>
                  <a:pt x="6015180" y="126459"/>
                  <a:pt x="6011381" y="147027"/>
                  <a:pt x="6002210" y="165370"/>
                </a:cubicBezTo>
                <a:cubicBezTo>
                  <a:pt x="5998108" y="173573"/>
                  <a:pt x="5989993" y="179194"/>
                  <a:pt x="5982754" y="184825"/>
                </a:cubicBezTo>
                <a:cubicBezTo>
                  <a:pt x="5960736" y="201950"/>
                  <a:pt x="5938417" y="218845"/>
                  <a:pt x="5914661" y="233464"/>
                </a:cubicBezTo>
                <a:cubicBezTo>
                  <a:pt x="5896136" y="244864"/>
                  <a:pt x="5866023" y="298315"/>
                  <a:pt x="5856295" y="311285"/>
                </a:cubicBezTo>
                <a:close/>
              </a:path>
            </a:pathLst>
          </a:custGeom>
          <a:solidFill>
            <a:schemeClr val="accent6">
              <a:alpha val="51000"/>
            </a:schemeClr>
          </a:solidFill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78479" y="1655260"/>
            <a:ext cx="3473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latin typeface="Edwardian Script ITC" panose="030303020407070D0804" pitchFamily="66" charset="0"/>
              </a:rPr>
              <a:t>Algorithmica</a:t>
            </a:r>
            <a:endParaRPr lang="en-US" sz="6600" b="1" i="1" dirty="0">
              <a:latin typeface="Edwardian Script ITC" panose="030303020407070D08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9127" y="1716509"/>
            <a:ext cx="3473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latin typeface="Edwardian Script ITC" panose="030303020407070D0804" pitchFamily="66" charset="0"/>
              </a:rPr>
              <a:t>Intractabilia</a:t>
            </a:r>
            <a:endParaRPr lang="en-US" sz="6600" b="1" i="1" dirty="0">
              <a:latin typeface="Edwardian Script ITC" panose="030303020407070D08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106" y="1028592"/>
            <a:ext cx="4899655" cy="40169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6221" y="4501451"/>
            <a:ext cx="8727069" cy="139124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67605" y="4637505"/>
            <a:ext cx="8820749" cy="137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solidFill>
                  <a:srgbClr val="7030A0"/>
                </a:solidFill>
              </a:rPr>
              <a:t>Even if </a:t>
            </a:r>
            <a:r>
              <a:rPr lang="en-US" sz="2800" i="1" dirty="0" err="1" smtClean="0">
                <a:solidFill>
                  <a:srgbClr val="7030A0"/>
                </a:solidFill>
              </a:rPr>
              <a:t>SoS</a:t>
            </a:r>
            <a:r>
              <a:rPr lang="en-US" sz="2800" i="1" dirty="0" smtClean="0">
                <a:solidFill>
                  <a:srgbClr val="7030A0"/>
                </a:solidFill>
              </a:rPr>
              <a:t> is not the optimal algorithm we’re looking for, the dream of a more general theory of </a:t>
            </a:r>
            <a:r>
              <a:rPr lang="en-US" sz="2800" i="1" dirty="0" smtClean="0">
                <a:solidFill>
                  <a:srgbClr val="C00000"/>
                </a:solidFill>
              </a:rPr>
              <a:t>hardness</a:t>
            </a:r>
            <a:r>
              <a:rPr lang="en-US" sz="2800" i="1" dirty="0" smtClean="0">
                <a:solidFill>
                  <a:srgbClr val="7030A0"/>
                </a:solidFill>
              </a:rPr>
              <a:t>, </a:t>
            </a:r>
            <a:r>
              <a:rPr lang="en-US" sz="2800" i="1" dirty="0" smtClean="0">
                <a:solidFill>
                  <a:srgbClr val="C00000"/>
                </a:solidFill>
              </a:rPr>
              <a:t>easiness </a:t>
            </a:r>
            <a:r>
              <a:rPr lang="en-US" sz="2800" i="1" dirty="0" smtClean="0">
                <a:solidFill>
                  <a:srgbClr val="7030A0"/>
                </a:solidFill>
              </a:rPr>
              <a:t>and </a:t>
            </a:r>
            <a:r>
              <a:rPr lang="en-US" sz="2800" i="1" dirty="0" smtClean="0">
                <a:solidFill>
                  <a:srgbClr val="C00000"/>
                </a:solidFill>
              </a:rPr>
              <a:t>knowledge </a:t>
            </a:r>
            <a:r>
              <a:rPr lang="en-US" sz="2800" i="1" dirty="0" smtClean="0">
                <a:solidFill>
                  <a:srgbClr val="7030A0"/>
                </a:solidFill>
              </a:rPr>
              <a:t>is worth pursuing.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3206746" y="184031"/>
            <a:ext cx="3568632" cy="1190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Thanks!!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12" y="1324800"/>
            <a:ext cx="4880457" cy="337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5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0.00156 0.14468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22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00069 0.1219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animBg="1"/>
      <p:bldP spid="16" grpId="0" animBg="1"/>
      <p:bldP spid="18" grpId="0"/>
      <p:bldP spid="19" grpId="0"/>
      <p:bldP spid="11" grpId="0" animBg="1"/>
      <p:bldP spid="11" grpId="1" animBg="1"/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5" y="4087737"/>
            <a:ext cx="4253501" cy="2476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037" y="1309703"/>
            <a:ext cx="3835400" cy="5130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255" y="1210065"/>
            <a:ext cx="3973889" cy="245141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2279" y="945216"/>
            <a:ext cx="9144000" cy="5767075"/>
          </a:xfrm>
          <a:prstGeom prst="rect">
            <a:avLst/>
          </a:prstGeom>
          <a:solidFill>
            <a:srgbClr val="FFFFCC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2" y="0"/>
            <a:ext cx="943235" cy="9432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557" y="0"/>
            <a:ext cx="8999444" cy="1091131"/>
          </a:xfrm>
        </p:spPr>
        <p:txBody>
          <a:bodyPr/>
          <a:lstStyle/>
          <a:p>
            <a:r>
              <a:rPr lang="en-US" dirty="0" smtClean="0"/>
              <a:t>Prologue: </a:t>
            </a:r>
            <a:r>
              <a:rPr lang="en-US" sz="4400" dirty="0" smtClean="0"/>
              <a:t>Solving equations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127257" y="1676548"/>
            <a:ext cx="5538189" cy="44466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Solutions for </a:t>
            </a:r>
            <a:r>
              <a:rPr lang="en-US" sz="2200" dirty="0" err="1" smtClean="0"/>
              <a:t>cubics</a:t>
            </a:r>
            <a:r>
              <a:rPr lang="en-US" sz="2200" dirty="0" smtClean="0"/>
              <a:t> and </a:t>
            </a:r>
            <a:r>
              <a:rPr lang="en-US" sz="2200" dirty="0" err="1" smtClean="0"/>
              <a:t>quartics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504461" y="1174721"/>
            <a:ext cx="3347948" cy="44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Babylonians (~2000BC):</a:t>
            </a:r>
            <a:endParaRPr lang="en-US" sz="1800" b="1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18032" y="1452213"/>
            <a:ext cx="2955145" cy="816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del Ferro-</a:t>
            </a:r>
            <a:r>
              <a:rPr lang="en-US" sz="1800" b="1" dirty="0" err="1" smtClean="0"/>
              <a:t>Tartaglia</a:t>
            </a:r>
            <a:r>
              <a:rPr lang="en-US" sz="1800" b="1" dirty="0" smtClean="0"/>
              <a:t>-</a:t>
            </a:r>
            <a:r>
              <a:rPr lang="en-US" sz="1800" b="1" dirty="0" err="1" smtClean="0"/>
              <a:t>Cardano</a:t>
            </a:r>
            <a:r>
              <a:rPr lang="en-US" sz="1800" b="1" dirty="0" smtClean="0"/>
              <a:t>-Ferrari (1500’s):</a:t>
            </a:r>
            <a:endParaRPr lang="en-US" sz="1800" b="1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127257" y="1150455"/>
            <a:ext cx="5538189" cy="444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Solutions for quadratic equations.</a:t>
            </a:r>
            <a:endParaRPr lang="en-US" sz="22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520243" y="3037809"/>
            <a:ext cx="2164263" cy="81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Euler(1740’s):</a:t>
            </a: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4"/>
              <p:cNvSpPr txBox="1">
                <a:spLocks/>
              </p:cNvSpPr>
              <p:nvPr/>
            </p:nvSpPr>
            <p:spPr>
              <a:xfrm>
                <a:off x="3195353" y="3909843"/>
                <a:ext cx="7397743" cy="7805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root</a:t>
                </a:r>
                <a:r>
                  <a:rPr lang="en-US" sz="1800" dirty="0" smtClean="0"/>
                  <a:t>: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e>
                        </m:rad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34+2</m:t>
                            </m:r>
                            <m:rad>
                              <m:radPr>
                                <m:degHide m:val="on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</m:rad>
                          </m:e>
                        </m:rad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68+12</m:t>
                            </m:r>
                            <m:rad>
                              <m:radPr>
                                <m:degHide m:val="on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</m:rad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−16</m:t>
                            </m:r>
                            <m:rad>
                              <m:radPr>
                                <m:degHide m:val="on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34+2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e>
                                </m:rad>
                              </m:e>
                            </m:rad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e>
                                </m:rad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34−2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e>
                                </m:rad>
                              </m:e>
                            </m:rad>
                          </m:e>
                        </m:rad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353" y="3909843"/>
                <a:ext cx="7397743" cy="780514"/>
              </a:xfrm>
              <a:prstGeom prst="rect">
                <a:avLst/>
              </a:prstGeom>
              <a:blipFill rotWithShape="0">
                <a:blip r:embed="rId7"/>
                <a:stretch>
                  <a:fillRect t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Placeholder 4"/>
          <p:cNvSpPr txBox="1">
            <a:spLocks/>
          </p:cNvSpPr>
          <p:nvPr/>
        </p:nvSpPr>
        <p:spPr>
          <a:xfrm>
            <a:off x="1557978" y="3983216"/>
            <a:ext cx="2229362" cy="81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Gauss (1796):</a:t>
            </a:r>
            <a:endParaRPr lang="en-US" sz="1800" b="1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3127257" y="3010763"/>
            <a:ext cx="3460816" cy="385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Special cases of </a:t>
            </a:r>
            <a:r>
              <a:rPr lang="en-US" sz="2200" dirty="0" err="1" smtClean="0"/>
              <a:t>quintics</a:t>
            </a:r>
            <a:endParaRPr lang="en-US" sz="2200" dirty="0"/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 rot="5400000">
            <a:off x="1917534" y="4423415"/>
            <a:ext cx="576638" cy="478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855781" y="4850541"/>
            <a:ext cx="2618096" cy="108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 smtClean="0"/>
              <a:t>Ruffini</a:t>
            </a:r>
            <a:r>
              <a:rPr lang="en-US" sz="1800" b="1" dirty="0" smtClean="0"/>
              <a:t>-Abel-Galois (early 1800’s):</a:t>
            </a:r>
            <a:endParaRPr lang="en-US" sz="1800" b="1" dirty="0"/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3004352" y="4819600"/>
            <a:ext cx="6715224" cy="527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C00000"/>
                </a:solidFill>
              </a:rPr>
              <a:t>Some equations can’t be solved in radicals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3004352" y="5178247"/>
            <a:ext cx="5921406" cy="444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C00000"/>
                </a:solidFill>
              </a:rPr>
              <a:t>Characterization of solvable equations.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2988077" y="5561468"/>
            <a:ext cx="5921406" cy="444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C00000"/>
                </a:solidFill>
              </a:rPr>
              <a:t>Birth of group theory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2994623" y="5937621"/>
            <a:ext cx="6724953" cy="940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C00000"/>
                </a:solidFill>
              </a:rPr>
              <a:t>17-gon construction now “boring”: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few lines of Mathematica.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738037" y="3494339"/>
            <a:ext cx="2921568" cy="81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 smtClean="0"/>
              <a:t>Vandermonde</a:t>
            </a:r>
            <a:r>
              <a:rPr lang="en-US" sz="1800" b="1" dirty="0" smtClean="0"/>
              <a:t>(1777):</a:t>
            </a:r>
            <a:endParaRPr lang="en-US" sz="1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Placeholder 4"/>
              <p:cNvSpPr txBox="1">
                <a:spLocks/>
              </p:cNvSpPr>
              <p:nvPr/>
            </p:nvSpPr>
            <p:spPr>
              <a:xfrm>
                <a:off x="3127257" y="3482771"/>
                <a:ext cx="5773484" cy="588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b="0" dirty="0" smtClean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 smtClean="0"/>
                  <a:t>  with square and fifth roots</a:t>
                </a:r>
                <a:endParaRPr lang="en-US" sz="2200" dirty="0"/>
              </a:p>
            </p:txBody>
          </p:sp>
        </mc:Choice>
        <mc:Fallback xmlns="">
          <p:sp>
            <p:nvSpPr>
              <p:cNvPr id="27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57" y="3482771"/>
                <a:ext cx="5773484" cy="588220"/>
              </a:xfrm>
              <a:prstGeom prst="rect">
                <a:avLst/>
              </a:prstGeom>
              <a:blipFill rotWithShape="0">
                <a:blip r:embed="rId8"/>
                <a:stretch>
                  <a:fillRect l="-1373" t="-1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Placeholder 4"/>
          <p:cNvSpPr txBox="1">
            <a:spLocks/>
          </p:cNvSpPr>
          <p:nvPr/>
        </p:nvSpPr>
        <p:spPr>
          <a:xfrm>
            <a:off x="220374" y="2182863"/>
            <a:ext cx="3632035" cy="816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van </a:t>
            </a:r>
            <a:r>
              <a:rPr lang="en-US" sz="1800" b="1" dirty="0" err="1" smtClean="0"/>
              <a:t>Roomen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Viete</a:t>
            </a:r>
            <a:r>
              <a:rPr lang="en-US" sz="1800" b="1" dirty="0" smtClean="0"/>
              <a:t> (1593):</a:t>
            </a:r>
            <a:endParaRPr lang="en-US" sz="1800" b="1" dirty="0"/>
          </a:p>
        </p:txBody>
      </p:sp>
      <p:sp>
        <p:nvSpPr>
          <p:cNvPr id="29" name="Text Placeholder 4"/>
          <p:cNvSpPr txBox="1">
            <a:spLocks/>
          </p:cNvSpPr>
          <p:nvPr/>
        </p:nvSpPr>
        <p:spPr>
          <a:xfrm>
            <a:off x="3136985" y="2169526"/>
            <a:ext cx="5538189" cy="444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“Challenge all mathematicians in the world”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Placeholder 4"/>
              <p:cNvSpPr txBox="1">
                <a:spLocks/>
              </p:cNvSpPr>
              <p:nvPr/>
            </p:nvSpPr>
            <p:spPr>
              <a:xfrm>
                <a:off x="2792289" y="2515915"/>
                <a:ext cx="5349755" cy="605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sup>
                      </m:sSup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−45</m:t>
                      </m:r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p>
                      </m:sSup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+…+45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lit/>
                            </m:r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4+…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  <m:r>
                                <m:rPr>
                                  <m:lit/>
                                </m:rP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289" y="2515915"/>
                <a:ext cx="5349755" cy="6057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1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build="p"/>
      <p:bldP spid="6" grpId="0"/>
      <p:bldP spid="7" grpId="0"/>
      <p:bldP spid="8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5"/>
          <p:cNvSpPr/>
          <p:nvPr/>
        </p:nvSpPr>
        <p:spPr>
          <a:xfrm>
            <a:off x="3338003" y="1106822"/>
            <a:ext cx="2432481" cy="1819209"/>
          </a:xfrm>
          <a:prstGeom prst="diamond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prototypical TCS paper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9204" y="1630119"/>
            <a:ext cx="1732301" cy="858664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Interesting problem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2700000">
            <a:off x="3048887" y="2443851"/>
            <a:ext cx="648070" cy="92570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8900000">
            <a:off x="5411530" y="2425597"/>
            <a:ext cx="648070" cy="92570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2815" y="3397666"/>
            <a:ext cx="2590107" cy="97823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737336" y="3516174"/>
            <a:ext cx="2725712" cy="1198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Efficient Algorithm</a:t>
            </a: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(e.g. MAX-FLOW in P)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47683" y="3405164"/>
            <a:ext cx="3048845" cy="1031010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647683" y="3511957"/>
            <a:ext cx="3253126" cy="1057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bg1"/>
                </a:solidFill>
              </a:rPr>
              <a:t>Hardness Reduction</a:t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(e.g. MAX-CUT NP-hard)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167608" y="4973259"/>
            <a:ext cx="8141891" cy="602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Can we make algorithms boring?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4261" y="5237830"/>
            <a:ext cx="6309831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 txBox="1">
            <a:spLocks/>
          </p:cNvSpPr>
          <p:nvPr/>
        </p:nvSpPr>
        <p:spPr>
          <a:xfrm>
            <a:off x="167608" y="5472200"/>
            <a:ext cx="8869388" cy="75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Can we reduce creativity in algorithm design?</a:t>
            </a:r>
            <a:endParaRPr lang="en-US" b="1" dirty="0"/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167607" y="6016631"/>
            <a:ext cx="8141892" cy="593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Can we characterize the “easy” problems?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56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136" y="-3824345"/>
            <a:ext cx="22569055" cy="1503134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153711" y="-680936"/>
            <a:ext cx="5807412" cy="8103140"/>
          </a:xfrm>
          <a:custGeom>
            <a:avLst/>
            <a:gdLst>
              <a:gd name="connsiteX0" fmla="*/ 466927 w 5807412"/>
              <a:gd name="connsiteY0" fmla="*/ 622570 h 8103140"/>
              <a:gd name="connsiteX1" fmla="*/ 466927 w 5807412"/>
              <a:gd name="connsiteY1" fmla="*/ 622570 h 8103140"/>
              <a:gd name="connsiteX2" fmla="*/ 398834 w 5807412"/>
              <a:gd name="connsiteY2" fmla="*/ 680936 h 8103140"/>
              <a:gd name="connsiteX3" fmla="*/ 369651 w 5807412"/>
              <a:gd name="connsiteY3" fmla="*/ 690664 h 8103140"/>
              <a:gd name="connsiteX4" fmla="*/ 350195 w 5807412"/>
              <a:gd name="connsiteY4" fmla="*/ 710119 h 8103140"/>
              <a:gd name="connsiteX5" fmla="*/ 321012 w 5807412"/>
              <a:gd name="connsiteY5" fmla="*/ 768485 h 8103140"/>
              <a:gd name="connsiteX6" fmla="*/ 311285 w 5807412"/>
              <a:gd name="connsiteY6" fmla="*/ 885217 h 8103140"/>
              <a:gd name="connsiteX7" fmla="*/ 291829 w 5807412"/>
              <a:gd name="connsiteY7" fmla="*/ 924127 h 8103140"/>
              <a:gd name="connsiteX8" fmla="*/ 243191 w 5807412"/>
              <a:gd name="connsiteY8" fmla="*/ 1031132 h 8103140"/>
              <a:gd name="connsiteX9" fmla="*/ 214008 w 5807412"/>
              <a:gd name="connsiteY9" fmla="*/ 1128408 h 8103140"/>
              <a:gd name="connsiteX10" fmla="*/ 194553 w 5807412"/>
              <a:gd name="connsiteY10" fmla="*/ 1206230 h 8103140"/>
              <a:gd name="connsiteX11" fmla="*/ 165370 w 5807412"/>
              <a:gd name="connsiteY11" fmla="*/ 1245140 h 8103140"/>
              <a:gd name="connsiteX12" fmla="*/ 126459 w 5807412"/>
              <a:gd name="connsiteY12" fmla="*/ 1303506 h 8103140"/>
              <a:gd name="connsiteX13" fmla="*/ 29183 w 5807412"/>
              <a:gd name="connsiteY13" fmla="*/ 1381327 h 8103140"/>
              <a:gd name="connsiteX14" fmla="*/ 9727 w 5807412"/>
              <a:gd name="connsiteY14" fmla="*/ 1439693 h 8103140"/>
              <a:gd name="connsiteX15" fmla="*/ 0 w 5807412"/>
              <a:gd name="connsiteY15" fmla="*/ 1468876 h 8103140"/>
              <a:gd name="connsiteX16" fmla="*/ 9727 w 5807412"/>
              <a:gd name="connsiteY16" fmla="*/ 1760706 h 8103140"/>
              <a:gd name="connsiteX17" fmla="*/ 19455 w 5807412"/>
              <a:gd name="connsiteY17" fmla="*/ 1789889 h 8103140"/>
              <a:gd name="connsiteX18" fmla="*/ 38910 w 5807412"/>
              <a:gd name="connsiteY18" fmla="*/ 1809345 h 8103140"/>
              <a:gd name="connsiteX19" fmla="*/ 48638 w 5807412"/>
              <a:gd name="connsiteY19" fmla="*/ 1906621 h 8103140"/>
              <a:gd name="connsiteX20" fmla="*/ 87549 w 5807412"/>
              <a:gd name="connsiteY20" fmla="*/ 1964987 h 8103140"/>
              <a:gd name="connsiteX21" fmla="*/ 116732 w 5807412"/>
              <a:gd name="connsiteY21" fmla="*/ 1974715 h 8103140"/>
              <a:gd name="connsiteX22" fmla="*/ 145915 w 5807412"/>
              <a:gd name="connsiteY22" fmla="*/ 1994170 h 8103140"/>
              <a:gd name="connsiteX23" fmla="*/ 204280 w 5807412"/>
              <a:gd name="connsiteY23" fmla="*/ 2042808 h 8103140"/>
              <a:gd name="connsiteX24" fmla="*/ 243191 w 5807412"/>
              <a:gd name="connsiteY24" fmla="*/ 2101174 h 8103140"/>
              <a:gd name="connsiteX25" fmla="*/ 291829 w 5807412"/>
              <a:gd name="connsiteY25" fmla="*/ 2140085 h 8103140"/>
              <a:gd name="connsiteX26" fmla="*/ 369651 w 5807412"/>
              <a:gd name="connsiteY26" fmla="*/ 2198451 h 8103140"/>
              <a:gd name="connsiteX27" fmla="*/ 398834 w 5807412"/>
              <a:gd name="connsiteY27" fmla="*/ 2227634 h 8103140"/>
              <a:gd name="connsiteX28" fmla="*/ 437744 w 5807412"/>
              <a:gd name="connsiteY28" fmla="*/ 2247089 h 8103140"/>
              <a:gd name="connsiteX29" fmla="*/ 466927 w 5807412"/>
              <a:gd name="connsiteY29" fmla="*/ 2344366 h 8103140"/>
              <a:gd name="connsiteX30" fmla="*/ 496110 w 5807412"/>
              <a:gd name="connsiteY30" fmla="*/ 2587557 h 8103140"/>
              <a:gd name="connsiteX31" fmla="*/ 525293 w 5807412"/>
              <a:gd name="connsiteY31" fmla="*/ 2636196 h 8103140"/>
              <a:gd name="connsiteX32" fmla="*/ 535021 w 5807412"/>
              <a:gd name="connsiteY32" fmla="*/ 2675106 h 8103140"/>
              <a:gd name="connsiteX33" fmla="*/ 554476 w 5807412"/>
              <a:gd name="connsiteY33" fmla="*/ 2733472 h 8103140"/>
              <a:gd name="connsiteX34" fmla="*/ 564204 w 5807412"/>
              <a:gd name="connsiteY34" fmla="*/ 2772383 h 8103140"/>
              <a:gd name="connsiteX35" fmla="*/ 583659 w 5807412"/>
              <a:gd name="connsiteY35" fmla="*/ 2918298 h 8103140"/>
              <a:gd name="connsiteX36" fmla="*/ 603115 w 5807412"/>
              <a:gd name="connsiteY36" fmla="*/ 2937753 h 8103140"/>
              <a:gd name="connsiteX37" fmla="*/ 593387 w 5807412"/>
              <a:gd name="connsiteY37" fmla="*/ 3200400 h 8103140"/>
              <a:gd name="connsiteX38" fmla="*/ 554476 w 5807412"/>
              <a:gd name="connsiteY38" fmla="*/ 3249038 h 8103140"/>
              <a:gd name="connsiteX39" fmla="*/ 515566 w 5807412"/>
              <a:gd name="connsiteY39" fmla="*/ 3307404 h 8103140"/>
              <a:gd name="connsiteX40" fmla="*/ 496110 w 5807412"/>
              <a:gd name="connsiteY40" fmla="*/ 3424136 h 8103140"/>
              <a:gd name="connsiteX41" fmla="*/ 486383 w 5807412"/>
              <a:gd name="connsiteY41" fmla="*/ 3472774 h 8103140"/>
              <a:gd name="connsiteX42" fmla="*/ 428017 w 5807412"/>
              <a:gd name="connsiteY42" fmla="*/ 3521413 h 8103140"/>
              <a:gd name="connsiteX43" fmla="*/ 389106 w 5807412"/>
              <a:gd name="connsiteY43" fmla="*/ 3570051 h 8103140"/>
              <a:gd name="connsiteX44" fmla="*/ 350195 w 5807412"/>
              <a:gd name="connsiteY44" fmla="*/ 3599234 h 8103140"/>
              <a:gd name="connsiteX45" fmla="*/ 321012 w 5807412"/>
              <a:gd name="connsiteY45" fmla="*/ 3784059 h 8103140"/>
              <a:gd name="connsiteX46" fmla="*/ 301557 w 5807412"/>
              <a:gd name="connsiteY46" fmla="*/ 3813242 h 8103140"/>
              <a:gd name="connsiteX47" fmla="*/ 291829 w 5807412"/>
              <a:gd name="connsiteY47" fmla="*/ 3842425 h 8103140"/>
              <a:gd name="connsiteX48" fmla="*/ 262646 w 5807412"/>
              <a:gd name="connsiteY48" fmla="*/ 3910519 h 8103140"/>
              <a:gd name="connsiteX49" fmla="*/ 252919 w 5807412"/>
              <a:gd name="connsiteY49" fmla="*/ 3998068 h 8103140"/>
              <a:gd name="connsiteX50" fmla="*/ 262646 w 5807412"/>
              <a:gd name="connsiteY50" fmla="*/ 4766553 h 8103140"/>
              <a:gd name="connsiteX51" fmla="*/ 291829 w 5807412"/>
              <a:gd name="connsiteY51" fmla="*/ 4786008 h 8103140"/>
              <a:gd name="connsiteX52" fmla="*/ 359923 w 5807412"/>
              <a:gd name="connsiteY52" fmla="*/ 4805464 h 8103140"/>
              <a:gd name="connsiteX53" fmla="*/ 389106 w 5807412"/>
              <a:gd name="connsiteY53" fmla="*/ 4824919 h 8103140"/>
              <a:gd name="connsiteX54" fmla="*/ 447472 w 5807412"/>
              <a:gd name="connsiteY54" fmla="*/ 4844374 h 8103140"/>
              <a:gd name="connsiteX55" fmla="*/ 486383 w 5807412"/>
              <a:gd name="connsiteY55" fmla="*/ 4883285 h 8103140"/>
              <a:gd name="connsiteX56" fmla="*/ 505838 w 5807412"/>
              <a:gd name="connsiteY56" fmla="*/ 4912468 h 8103140"/>
              <a:gd name="connsiteX57" fmla="*/ 554476 w 5807412"/>
              <a:gd name="connsiteY57" fmla="*/ 4951379 h 8103140"/>
              <a:gd name="connsiteX58" fmla="*/ 573932 w 5807412"/>
              <a:gd name="connsiteY58" fmla="*/ 4990289 h 8103140"/>
              <a:gd name="connsiteX59" fmla="*/ 622570 w 5807412"/>
              <a:gd name="connsiteY59" fmla="*/ 5048655 h 8103140"/>
              <a:gd name="connsiteX60" fmla="*/ 642025 w 5807412"/>
              <a:gd name="connsiteY60" fmla="*/ 5107021 h 8103140"/>
              <a:gd name="connsiteX61" fmla="*/ 651753 w 5807412"/>
              <a:gd name="connsiteY61" fmla="*/ 5145932 h 8103140"/>
              <a:gd name="connsiteX62" fmla="*/ 680936 w 5807412"/>
              <a:gd name="connsiteY62" fmla="*/ 5175115 h 8103140"/>
              <a:gd name="connsiteX63" fmla="*/ 710119 w 5807412"/>
              <a:gd name="connsiteY63" fmla="*/ 5233481 h 8103140"/>
              <a:gd name="connsiteX64" fmla="*/ 729574 w 5807412"/>
              <a:gd name="connsiteY64" fmla="*/ 5262664 h 8103140"/>
              <a:gd name="connsiteX65" fmla="*/ 719846 w 5807412"/>
              <a:gd name="connsiteY65" fmla="*/ 5369668 h 8103140"/>
              <a:gd name="connsiteX66" fmla="*/ 710119 w 5807412"/>
              <a:gd name="connsiteY66" fmla="*/ 5398851 h 8103140"/>
              <a:gd name="connsiteX67" fmla="*/ 671208 w 5807412"/>
              <a:gd name="connsiteY67" fmla="*/ 5418306 h 8103140"/>
              <a:gd name="connsiteX68" fmla="*/ 642025 w 5807412"/>
              <a:gd name="connsiteY68" fmla="*/ 5437762 h 8103140"/>
              <a:gd name="connsiteX69" fmla="*/ 622570 w 5807412"/>
              <a:gd name="connsiteY69" fmla="*/ 5466945 h 8103140"/>
              <a:gd name="connsiteX70" fmla="*/ 515566 w 5807412"/>
              <a:gd name="connsiteY70" fmla="*/ 5525310 h 8103140"/>
              <a:gd name="connsiteX71" fmla="*/ 496110 w 5807412"/>
              <a:gd name="connsiteY71" fmla="*/ 5554493 h 8103140"/>
              <a:gd name="connsiteX72" fmla="*/ 428017 w 5807412"/>
              <a:gd name="connsiteY72" fmla="*/ 5593404 h 8103140"/>
              <a:gd name="connsiteX73" fmla="*/ 398834 w 5807412"/>
              <a:gd name="connsiteY73" fmla="*/ 5622587 h 8103140"/>
              <a:gd name="connsiteX74" fmla="*/ 359923 w 5807412"/>
              <a:gd name="connsiteY74" fmla="*/ 5632315 h 8103140"/>
              <a:gd name="connsiteX75" fmla="*/ 291829 w 5807412"/>
              <a:gd name="connsiteY75" fmla="*/ 5661498 h 8103140"/>
              <a:gd name="connsiteX76" fmla="*/ 272374 w 5807412"/>
              <a:gd name="connsiteY76" fmla="*/ 5700408 h 8103140"/>
              <a:gd name="connsiteX77" fmla="*/ 301557 w 5807412"/>
              <a:gd name="connsiteY77" fmla="*/ 6040876 h 8103140"/>
              <a:gd name="connsiteX78" fmla="*/ 321012 w 5807412"/>
              <a:gd name="connsiteY78" fmla="*/ 6070059 h 8103140"/>
              <a:gd name="connsiteX79" fmla="*/ 330740 w 5807412"/>
              <a:gd name="connsiteY79" fmla="*/ 6099242 h 8103140"/>
              <a:gd name="connsiteX80" fmla="*/ 379378 w 5807412"/>
              <a:gd name="connsiteY80" fmla="*/ 6157608 h 8103140"/>
              <a:gd name="connsiteX81" fmla="*/ 389106 w 5807412"/>
              <a:gd name="connsiteY81" fmla="*/ 6225702 h 8103140"/>
              <a:gd name="connsiteX82" fmla="*/ 418289 w 5807412"/>
              <a:gd name="connsiteY82" fmla="*/ 6245157 h 8103140"/>
              <a:gd name="connsiteX83" fmla="*/ 437744 w 5807412"/>
              <a:gd name="connsiteY83" fmla="*/ 6274340 h 8103140"/>
              <a:gd name="connsiteX84" fmla="*/ 486383 w 5807412"/>
              <a:gd name="connsiteY84" fmla="*/ 6322979 h 8103140"/>
              <a:gd name="connsiteX85" fmla="*/ 505838 w 5807412"/>
              <a:gd name="connsiteY85" fmla="*/ 6352162 h 8103140"/>
              <a:gd name="connsiteX86" fmla="*/ 535021 w 5807412"/>
              <a:gd name="connsiteY86" fmla="*/ 6361889 h 8103140"/>
              <a:gd name="connsiteX87" fmla="*/ 583659 w 5807412"/>
              <a:gd name="connsiteY87" fmla="*/ 6391072 h 8103140"/>
              <a:gd name="connsiteX88" fmla="*/ 622570 w 5807412"/>
              <a:gd name="connsiteY88" fmla="*/ 6420255 h 8103140"/>
              <a:gd name="connsiteX89" fmla="*/ 651753 w 5807412"/>
              <a:gd name="connsiteY89" fmla="*/ 6439710 h 8103140"/>
              <a:gd name="connsiteX90" fmla="*/ 671208 w 5807412"/>
              <a:gd name="connsiteY90" fmla="*/ 6459166 h 8103140"/>
              <a:gd name="connsiteX91" fmla="*/ 700391 w 5807412"/>
              <a:gd name="connsiteY91" fmla="*/ 6468893 h 8103140"/>
              <a:gd name="connsiteX92" fmla="*/ 749029 w 5807412"/>
              <a:gd name="connsiteY92" fmla="*/ 6507804 h 8103140"/>
              <a:gd name="connsiteX93" fmla="*/ 807395 w 5807412"/>
              <a:gd name="connsiteY93" fmla="*/ 6527259 h 8103140"/>
              <a:gd name="connsiteX94" fmla="*/ 1021404 w 5807412"/>
              <a:gd name="connsiteY94" fmla="*/ 6527259 h 8103140"/>
              <a:gd name="connsiteX95" fmla="*/ 1050587 w 5807412"/>
              <a:gd name="connsiteY95" fmla="*/ 6546715 h 8103140"/>
              <a:gd name="connsiteX96" fmla="*/ 1079770 w 5807412"/>
              <a:gd name="connsiteY96" fmla="*/ 6585625 h 8103140"/>
              <a:gd name="connsiteX97" fmla="*/ 1099225 w 5807412"/>
              <a:gd name="connsiteY97" fmla="*/ 6605081 h 8103140"/>
              <a:gd name="connsiteX98" fmla="*/ 1079770 w 5807412"/>
              <a:gd name="connsiteY98" fmla="*/ 6809362 h 8103140"/>
              <a:gd name="connsiteX99" fmla="*/ 1050587 w 5807412"/>
              <a:gd name="connsiteY99" fmla="*/ 6867727 h 8103140"/>
              <a:gd name="connsiteX100" fmla="*/ 1011676 w 5807412"/>
              <a:gd name="connsiteY100" fmla="*/ 6906638 h 8103140"/>
              <a:gd name="connsiteX101" fmla="*/ 953310 w 5807412"/>
              <a:gd name="connsiteY101" fmla="*/ 6955276 h 8103140"/>
              <a:gd name="connsiteX102" fmla="*/ 885217 w 5807412"/>
              <a:gd name="connsiteY102" fmla="*/ 6965004 h 8103140"/>
              <a:gd name="connsiteX103" fmla="*/ 719846 w 5807412"/>
              <a:gd name="connsiteY103" fmla="*/ 6984459 h 8103140"/>
              <a:gd name="connsiteX104" fmla="*/ 505838 w 5807412"/>
              <a:gd name="connsiteY104" fmla="*/ 7003915 h 8103140"/>
              <a:gd name="connsiteX105" fmla="*/ 437744 w 5807412"/>
              <a:gd name="connsiteY105" fmla="*/ 7033098 h 8103140"/>
              <a:gd name="connsiteX106" fmla="*/ 418289 w 5807412"/>
              <a:gd name="connsiteY106" fmla="*/ 7062281 h 8103140"/>
              <a:gd name="connsiteX107" fmla="*/ 369651 w 5807412"/>
              <a:gd name="connsiteY107" fmla="*/ 7072008 h 8103140"/>
              <a:gd name="connsiteX108" fmla="*/ 301557 w 5807412"/>
              <a:gd name="connsiteY108" fmla="*/ 7120647 h 8103140"/>
              <a:gd name="connsiteX109" fmla="*/ 291829 w 5807412"/>
              <a:gd name="connsiteY109" fmla="*/ 7149830 h 8103140"/>
              <a:gd name="connsiteX110" fmla="*/ 272374 w 5807412"/>
              <a:gd name="connsiteY110" fmla="*/ 7179013 h 8103140"/>
              <a:gd name="connsiteX111" fmla="*/ 262646 w 5807412"/>
              <a:gd name="connsiteY111" fmla="*/ 7217923 h 8103140"/>
              <a:gd name="connsiteX112" fmla="*/ 282102 w 5807412"/>
              <a:gd name="connsiteY112" fmla="*/ 7431932 h 8103140"/>
              <a:gd name="connsiteX113" fmla="*/ 291829 w 5807412"/>
              <a:gd name="connsiteY113" fmla="*/ 7821038 h 8103140"/>
              <a:gd name="connsiteX114" fmla="*/ 311285 w 5807412"/>
              <a:gd name="connsiteY114" fmla="*/ 7840493 h 8103140"/>
              <a:gd name="connsiteX115" fmla="*/ 330740 w 5807412"/>
              <a:gd name="connsiteY115" fmla="*/ 7869676 h 8103140"/>
              <a:gd name="connsiteX116" fmla="*/ 389106 w 5807412"/>
              <a:gd name="connsiteY116" fmla="*/ 7918315 h 8103140"/>
              <a:gd name="connsiteX117" fmla="*/ 486383 w 5807412"/>
              <a:gd name="connsiteY117" fmla="*/ 7966953 h 8103140"/>
              <a:gd name="connsiteX118" fmla="*/ 554476 w 5807412"/>
              <a:gd name="connsiteY118" fmla="*/ 8005864 h 8103140"/>
              <a:gd name="connsiteX119" fmla="*/ 739302 w 5807412"/>
              <a:gd name="connsiteY119" fmla="*/ 8054502 h 8103140"/>
              <a:gd name="connsiteX120" fmla="*/ 817123 w 5807412"/>
              <a:gd name="connsiteY120" fmla="*/ 8064230 h 8103140"/>
              <a:gd name="connsiteX121" fmla="*/ 1099225 w 5807412"/>
              <a:gd name="connsiteY121" fmla="*/ 8103140 h 8103140"/>
              <a:gd name="connsiteX122" fmla="*/ 2363821 w 5807412"/>
              <a:gd name="connsiteY122" fmla="*/ 8083685 h 8103140"/>
              <a:gd name="connsiteX123" fmla="*/ 2840476 w 5807412"/>
              <a:gd name="connsiteY123" fmla="*/ 8044774 h 8103140"/>
              <a:gd name="connsiteX124" fmla="*/ 3501957 w 5807412"/>
              <a:gd name="connsiteY124" fmla="*/ 8025319 h 8103140"/>
              <a:gd name="connsiteX125" fmla="*/ 4007795 w 5807412"/>
              <a:gd name="connsiteY125" fmla="*/ 7986408 h 8103140"/>
              <a:gd name="connsiteX126" fmla="*/ 4474723 w 5807412"/>
              <a:gd name="connsiteY126" fmla="*/ 7879404 h 8103140"/>
              <a:gd name="connsiteX127" fmla="*/ 4659549 w 5807412"/>
              <a:gd name="connsiteY127" fmla="*/ 7850221 h 8103140"/>
              <a:gd name="connsiteX128" fmla="*/ 4805463 w 5807412"/>
              <a:gd name="connsiteY128" fmla="*/ 7840493 h 8103140"/>
              <a:gd name="connsiteX129" fmla="*/ 5009744 w 5807412"/>
              <a:gd name="connsiteY129" fmla="*/ 7821038 h 8103140"/>
              <a:gd name="connsiteX130" fmla="*/ 5077838 w 5807412"/>
              <a:gd name="connsiteY130" fmla="*/ 7801583 h 8103140"/>
              <a:gd name="connsiteX131" fmla="*/ 5136204 w 5807412"/>
              <a:gd name="connsiteY131" fmla="*/ 7782127 h 8103140"/>
              <a:gd name="connsiteX132" fmla="*/ 5194570 w 5807412"/>
              <a:gd name="connsiteY132" fmla="*/ 7772400 h 8103140"/>
              <a:gd name="connsiteX133" fmla="*/ 5223753 w 5807412"/>
              <a:gd name="connsiteY133" fmla="*/ 7723762 h 8103140"/>
              <a:gd name="connsiteX134" fmla="*/ 5252936 w 5807412"/>
              <a:gd name="connsiteY134" fmla="*/ 7704306 h 8103140"/>
              <a:gd name="connsiteX135" fmla="*/ 5369668 w 5807412"/>
              <a:gd name="connsiteY135" fmla="*/ 7568119 h 8103140"/>
              <a:gd name="connsiteX136" fmla="*/ 5369668 w 5807412"/>
              <a:gd name="connsiteY136" fmla="*/ 7568119 h 8103140"/>
              <a:gd name="connsiteX137" fmla="*/ 5408578 w 5807412"/>
              <a:gd name="connsiteY137" fmla="*/ 7490298 h 8103140"/>
              <a:gd name="connsiteX138" fmla="*/ 5457217 w 5807412"/>
              <a:gd name="connsiteY138" fmla="*/ 7354110 h 8103140"/>
              <a:gd name="connsiteX139" fmla="*/ 5554493 w 5807412"/>
              <a:gd name="connsiteY139" fmla="*/ 7169285 h 8103140"/>
              <a:gd name="connsiteX140" fmla="*/ 5671225 w 5807412"/>
              <a:gd name="connsiteY140" fmla="*/ 6731540 h 8103140"/>
              <a:gd name="connsiteX141" fmla="*/ 5758774 w 5807412"/>
              <a:gd name="connsiteY141" fmla="*/ 6118698 h 8103140"/>
              <a:gd name="connsiteX142" fmla="*/ 5778229 w 5807412"/>
              <a:gd name="connsiteY142" fmla="*/ 5904689 h 8103140"/>
              <a:gd name="connsiteX143" fmla="*/ 5807412 w 5807412"/>
              <a:gd name="connsiteY143" fmla="*/ 5680953 h 8103140"/>
              <a:gd name="connsiteX144" fmla="*/ 5768502 w 5807412"/>
              <a:gd name="connsiteY144" fmla="*/ 4717915 h 8103140"/>
              <a:gd name="connsiteX145" fmla="*/ 5719863 w 5807412"/>
              <a:gd name="connsiteY145" fmla="*/ 4387174 h 8103140"/>
              <a:gd name="connsiteX146" fmla="*/ 5700408 w 5807412"/>
              <a:gd name="connsiteY146" fmla="*/ 4066162 h 8103140"/>
              <a:gd name="connsiteX147" fmla="*/ 5603132 w 5807412"/>
              <a:gd name="connsiteY147" fmla="*/ 3443591 h 8103140"/>
              <a:gd name="connsiteX148" fmla="*/ 5573949 w 5807412"/>
              <a:gd name="connsiteY148" fmla="*/ 3093396 h 8103140"/>
              <a:gd name="connsiteX149" fmla="*/ 5505855 w 5807412"/>
              <a:gd name="connsiteY149" fmla="*/ 2538919 h 8103140"/>
              <a:gd name="connsiteX150" fmla="*/ 5496127 w 5807412"/>
              <a:gd name="connsiteY150" fmla="*/ 2412459 h 8103140"/>
              <a:gd name="connsiteX151" fmla="*/ 5486400 w 5807412"/>
              <a:gd name="connsiteY151" fmla="*/ 2373549 h 8103140"/>
              <a:gd name="connsiteX152" fmla="*/ 5476672 w 5807412"/>
              <a:gd name="connsiteY152" fmla="*/ 2315183 h 8103140"/>
              <a:gd name="connsiteX153" fmla="*/ 5447489 w 5807412"/>
              <a:gd name="connsiteY153" fmla="*/ 2237362 h 8103140"/>
              <a:gd name="connsiteX154" fmla="*/ 5408578 w 5807412"/>
              <a:gd name="connsiteY154" fmla="*/ 2071991 h 8103140"/>
              <a:gd name="connsiteX155" fmla="*/ 5321029 w 5807412"/>
              <a:gd name="connsiteY155" fmla="*/ 1848255 h 8103140"/>
              <a:gd name="connsiteX156" fmla="*/ 5194570 w 5807412"/>
              <a:gd name="connsiteY156" fmla="*/ 1254868 h 8103140"/>
              <a:gd name="connsiteX157" fmla="*/ 5184842 w 5807412"/>
              <a:gd name="connsiteY157" fmla="*/ 1108953 h 8103140"/>
              <a:gd name="connsiteX158" fmla="*/ 5136204 w 5807412"/>
              <a:gd name="connsiteY158" fmla="*/ 865762 h 8103140"/>
              <a:gd name="connsiteX159" fmla="*/ 5097293 w 5807412"/>
              <a:gd name="connsiteY159" fmla="*/ 719847 h 8103140"/>
              <a:gd name="connsiteX160" fmla="*/ 5087566 w 5807412"/>
              <a:gd name="connsiteY160" fmla="*/ 661481 h 8103140"/>
              <a:gd name="connsiteX161" fmla="*/ 5068110 w 5807412"/>
              <a:gd name="connsiteY161" fmla="*/ 573932 h 8103140"/>
              <a:gd name="connsiteX162" fmla="*/ 5038927 w 5807412"/>
              <a:gd name="connsiteY162" fmla="*/ 496110 h 8103140"/>
              <a:gd name="connsiteX163" fmla="*/ 4961106 w 5807412"/>
              <a:gd name="connsiteY163" fmla="*/ 437745 h 8103140"/>
              <a:gd name="connsiteX164" fmla="*/ 4824919 w 5807412"/>
              <a:gd name="connsiteY164" fmla="*/ 359923 h 8103140"/>
              <a:gd name="connsiteX165" fmla="*/ 4241259 w 5807412"/>
              <a:gd name="connsiteY165" fmla="*/ 194553 h 8103140"/>
              <a:gd name="connsiteX166" fmla="*/ 4085617 w 5807412"/>
              <a:gd name="connsiteY166" fmla="*/ 155642 h 8103140"/>
              <a:gd name="connsiteX167" fmla="*/ 4007795 w 5807412"/>
              <a:gd name="connsiteY167" fmla="*/ 136187 h 8103140"/>
              <a:gd name="connsiteX168" fmla="*/ 3871608 w 5807412"/>
              <a:gd name="connsiteY168" fmla="*/ 107004 h 8103140"/>
              <a:gd name="connsiteX169" fmla="*/ 3628417 w 5807412"/>
              <a:gd name="connsiteY169" fmla="*/ 77821 h 8103140"/>
              <a:gd name="connsiteX170" fmla="*/ 3472774 w 5807412"/>
              <a:gd name="connsiteY170" fmla="*/ 48638 h 8103140"/>
              <a:gd name="connsiteX171" fmla="*/ 3385225 w 5807412"/>
              <a:gd name="connsiteY171" fmla="*/ 29183 h 8103140"/>
              <a:gd name="connsiteX172" fmla="*/ 2840476 w 5807412"/>
              <a:gd name="connsiteY172" fmla="*/ 0 h 8103140"/>
              <a:gd name="connsiteX173" fmla="*/ 1527242 w 5807412"/>
              <a:gd name="connsiteY173" fmla="*/ 9727 h 8103140"/>
              <a:gd name="connsiteX174" fmla="*/ 1429966 w 5807412"/>
              <a:gd name="connsiteY174" fmla="*/ 19455 h 8103140"/>
              <a:gd name="connsiteX175" fmla="*/ 1245140 w 5807412"/>
              <a:gd name="connsiteY175" fmla="*/ 48638 h 8103140"/>
              <a:gd name="connsiteX176" fmla="*/ 1108953 w 5807412"/>
              <a:gd name="connsiteY176" fmla="*/ 77821 h 8103140"/>
              <a:gd name="connsiteX177" fmla="*/ 1031132 w 5807412"/>
              <a:gd name="connsiteY177" fmla="*/ 107004 h 8103140"/>
              <a:gd name="connsiteX178" fmla="*/ 894944 w 5807412"/>
              <a:gd name="connsiteY178" fmla="*/ 145915 h 8103140"/>
              <a:gd name="connsiteX179" fmla="*/ 856034 w 5807412"/>
              <a:gd name="connsiteY179" fmla="*/ 155642 h 8103140"/>
              <a:gd name="connsiteX180" fmla="*/ 787940 w 5807412"/>
              <a:gd name="connsiteY180" fmla="*/ 175098 h 8103140"/>
              <a:gd name="connsiteX181" fmla="*/ 700391 w 5807412"/>
              <a:gd name="connsiteY181" fmla="*/ 223736 h 8103140"/>
              <a:gd name="connsiteX182" fmla="*/ 612842 w 5807412"/>
              <a:gd name="connsiteY182" fmla="*/ 252919 h 8103140"/>
              <a:gd name="connsiteX183" fmla="*/ 573932 w 5807412"/>
              <a:gd name="connsiteY183" fmla="*/ 282102 h 8103140"/>
              <a:gd name="connsiteX184" fmla="*/ 525293 w 5807412"/>
              <a:gd name="connsiteY184" fmla="*/ 321013 h 8103140"/>
              <a:gd name="connsiteX185" fmla="*/ 505838 w 5807412"/>
              <a:gd name="connsiteY185" fmla="*/ 359923 h 8103140"/>
              <a:gd name="connsiteX186" fmla="*/ 466927 w 5807412"/>
              <a:gd name="connsiteY186" fmla="*/ 398834 h 8103140"/>
              <a:gd name="connsiteX187" fmla="*/ 428017 w 5807412"/>
              <a:gd name="connsiteY187" fmla="*/ 505838 h 8103140"/>
              <a:gd name="connsiteX188" fmla="*/ 408561 w 5807412"/>
              <a:gd name="connsiteY188" fmla="*/ 554476 h 8103140"/>
              <a:gd name="connsiteX189" fmla="*/ 466927 w 5807412"/>
              <a:gd name="connsiteY189" fmla="*/ 622570 h 81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807412" h="8103140">
                <a:moveTo>
                  <a:pt x="466927" y="622570"/>
                </a:moveTo>
                <a:lnTo>
                  <a:pt x="466927" y="622570"/>
                </a:lnTo>
                <a:cubicBezTo>
                  <a:pt x="444229" y="642025"/>
                  <a:pt x="423325" y="663792"/>
                  <a:pt x="398834" y="680936"/>
                </a:cubicBezTo>
                <a:cubicBezTo>
                  <a:pt x="390434" y="686816"/>
                  <a:pt x="378444" y="685388"/>
                  <a:pt x="369651" y="690664"/>
                </a:cubicBezTo>
                <a:cubicBezTo>
                  <a:pt x="361787" y="695383"/>
                  <a:pt x="355924" y="702957"/>
                  <a:pt x="350195" y="710119"/>
                </a:cubicBezTo>
                <a:cubicBezTo>
                  <a:pt x="328645" y="737056"/>
                  <a:pt x="331286" y="737663"/>
                  <a:pt x="321012" y="768485"/>
                </a:cubicBezTo>
                <a:cubicBezTo>
                  <a:pt x="317770" y="807396"/>
                  <a:pt x="318481" y="846840"/>
                  <a:pt x="311285" y="885217"/>
                </a:cubicBezTo>
                <a:cubicBezTo>
                  <a:pt x="308613" y="899470"/>
                  <a:pt x="296415" y="910370"/>
                  <a:pt x="291829" y="924127"/>
                </a:cubicBezTo>
                <a:cubicBezTo>
                  <a:pt x="257640" y="1026693"/>
                  <a:pt x="297145" y="977178"/>
                  <a:pt x="243191" y="1031132"/>
                </a:cubicBezTo>
                <a:cubicBezTo>
                  <a:pt x="227028" y="1079623"/>
                  <a:pt x="223808" y="1084309"/>
                  <a:pt x="214008" y="1128408"/>
                </a:cubicBezTo>
                <a:cubicBezTo>
                  <a:pt x="211098" y="1141502"/>
                  <a:pt x="204033" y="1189640"/>
                  <a:pt x="194553" y="1206230"/>
                </a:cubicBezTo>
                <a:cubicBezTo>
                  <a:pt x="186509" y="1220307"/>
                  <a:pt x="174667" y="1231858"/>
                  <a:pt x="165370" y="1245140"/>
                </a:cubicBezTo>
                <a:cubicBezTo>
                  <a:pt x="151961" y="1264296"/>
                  <a:pt x="145914" y="1290536"/>
                  <a:pt x="126459" y="1303506"/>
                </a:cubicBezTo>
                <a:cubicBezTo>
                  <a:pt x="52831" y="1352592"/>
                  <a:pt x="84627" y="1325883"/>
                  <a:pt x="29183" y="1381327"/>
                </a:cubicBezTo>
                <a:lnTo>
                  <a:pt x="9727" y="1439693"/>
                </a:lnTo>
                <a:lnTo>
                  <a:pt x="0" y="1468876"/>
                </a:lnTo>
                <a:cubicBezTo>
                  <a:pt x="3242" y="1566153"/>
                  <a:pt x="3839" y="1663554"/>
                  <a:pt x="9727" y="1760706"/>
                </a:cubicBezTo>
                <a:cubicBezTo>
                  <a:pt x="10347" y="1770941"/>
                  <a:pt x="14179" y="1781096"/>
                  <a:pt x="19455" y="1789889"/>
                </a:cubicBezTo>
                <a:cubicBezTo>
                  <a:pt x="24174" y="1797753"/>
                  <a:pt x="32425" y="1802860"/>
                  <a:pt x="38910" y="1809345"/>
                </a:cubicBezTo>
                <a:cubicBezTo>
                  <a:pt x="42153" y="1841770"/>
                  <a:pt x="41810" y="1874757"/>
                  <a:pt x="48638" y="1906621"/>
                </a:cubicBezTo>
                <a:cubicBezTo>
                  <a:pt x="52128" y="1922907"/>
                  <a:pt x="70530" y="1954776"/>
                  <a:pt x="87549" y="1964987"/>
                </a:cubicBezTo>
                <a:cubicBezTo>
                  <a:pt x="96342" y="1970263"/>
                  <a:pt x="107561" y="1970129"/>
                  <a:pt x="116732" y="1974715"/>
                </a:cubicBezTo>
                <a:cubicBezTo>
                  <a:pt x="127189" y="1979943"/>
                  <a:pt x="136187" y="1987685"/>
                  <a:pt x="145915" y="1994170"/>
                </a:cubicBezTo>
                <a:cubicBezTo>
                  <a:pt x="213213" y="2095118"/>
                  <a:pt x="105549" y="1944077"/>
                  <a:pt x="204280" y="2042808"/>
                </a:cubicBezTo>
                <a:cubicBezTo>
                  <a:pt x="220814" y="2059342"/>
                  <a:pt x="226658" y="2084640"/>
                  <a:pt x="243191" y="2101174"/>
                </a:cubicBezTo>
                <a:cubicBezTo>
                  <a:pt x="319019" y="2177005"/>
                  <a:pt x="193692" y="2054217"/>
                  <a:pt x="291829" y="2140085"/>
                </a:cubicBezTo>
                <a:cubicBezTo>
                  <a:pt x="360616" y="2200273"/>
                  <a:pt x="312948" y="2179549"/>
                  <a:pt x="369651" y="2198451"/>
                </a:cubicBezTo>
                <a:cubicBezTo>
                  <a:pt x="379379" y="2208179"/>
                  <a:pt x="387639" y="2219638"/>
                  <a:pt x="398834" y="2227634"/>
                </a:cubicBezTo>
                <a:cubicBezTo>
                  <a:pt x="410634" y="2236062"/>
                  <a:pt x="429043" y="2235488"/>
                  <a:pt x="437744" y="2247089"/>
                </a:cubicBezTo>
                <a:cubicBezTo>
                  <a:pt x="446628" y="2258934"/>
                  <a:pt x="461875" y="2324156"/>
                  <a:pt x="466927" y="2344366"/>
                </a:cubicBezTo>
                <a:cubicBezTo>
                  <a:pt x="481537" y="2651170"/>
                  <a:pt x="445276" y="2468946"/>
                  <a:pt x="496110" y="2587557"/>
                </a:cubicBezTo>
                <a:cubicBezTo>
                  <a:pt x="515052" y="2631755"/>
                  <a:pt x="492940" y="2603842"/>
                  <a:pt x="525293" y="2636196"/>
                </a:cubicBezTo>
                <a:cubicBezTo>
                  <a:pt x="528536" y="2649166"/>
                  <a:pt x="531179" y="2662301"/>
                  <a:pt x="535021" y="2675106"/>
                </a:cubicBezTo>
                <a:cubicBezTo>
                  <a:pt x="540914" y="2694749"/>
                  <a:pt x="549502" y="2713577"/>
                  <a:pt x="554476" y="2733472"/>
                </a:cubicBezTo>
                <a:lnTo>
                  <a:pt x="564204" y="2772383"/>
                </a:lnTo>
                <a:cubicBezTo>
                  <a:pt x="564526" y="2775603"/>
                  <a:pt x="573149" y="2893774"/>
                  <a:pt x="583659" y="2918298"/>
                </a:cubicBezTo>
                <a:cubicBezTo>
                  <a:pt x="587272" y="2926728"/>
                  <a:pt x="596630" y="2931268"/>
                  <a:pt x="603115" y="2937753"/>
                </a:cubicBezTo>
                <a:cubicBezTo>
                  <a:pt x="599872" y="3025302"/>
                  <a:pt x="602104" y="3113226"/>
                  <a:pt x="593387" y="3200400"/>
                </a:cubicBezTo>
                <a:cubicBezTo>
                  <a:pt x="591556" y="3218715"/>
                  <a:pt x="564383" y="3235829"/>
                  <a:pt x="554476" y="3249038"/>
                </a:cubicBezTo>
                <a:cubicBezTo>
                  <a:pt x="540447" y="3267744"/>
                  <a:pt x="515566" y="3307404"/>
                  <a:pt x="515566" y="3307404"/>
                </a:cubicBezTo>
                <a:cubicBezTo>
                  <a:pt x="492646" y="3422002"/>
                  <a:pt x="520235" y="3279383"/>
                  <a:pt x="496110" y="3424136"/>
                </a:cubicBezTo>
                <a:cubicBezTo>
                  <a:pt x="493392" y="3440445"/>
                  <a:pt x="492896" y="3457577"/>
                  <a:pt x="486383" y="3472774"/>
                </a:cubicBezTo>
                <a:cubicBezTo>
                  <a:pt x="481494" y="3484181"/>
                  <a:pt x="428249" y="3521220"/>
                  <a:pt x="428017" y="3521413"/>
                </a:cubicBezTo>
                <a:cubicBezTo>
                  <a:pt x="370249" y="3569553"/>
                  <a:pt x="451948" y="3507209"/>
                  <a:pt x="389106" y="3570051"/>
                </a:cubicBezTo>
                <a:cubicBezTo>
                  <a:pt x="377642" y="3581515"/>
                  <a:pt x="363165" y="3589506"/>
                  <a:pt x="350195" y="3599234"/>
                </a:cubicBezTo>
                <a:cubicBezTo>
                  <a:pt x="299360" y="3751742"/>
                  <a:pt x="369443" y="3525760"/>
                  <a:pt x="321012" y="3784059"/>
                </a:cubicBezTo>
                <a:cubicBezTo>
                  <a:pt x="318857" y="3795550"/>
                  <a:pt x="306785" y="3802785"/>
                  <a:pt x="301557" y="3813242"/>
                </a:cubicBezTo>
                <a:cubicBezTo>
                  <a:pt x="296971" y="3822413"/>
                  <a:pt x="295868" y="3833000"/>
                  <a:pt x="291829" y="3842425"/>
                </a:cubicBezTo>
                <a:cubicBezTo>
                  <a:pt x="255768" y="3926569"/>
                  <a:pt x="285460" y="3842080"/>
                  <a:pt x="262646" y="3910519"/>
                </a:cubicBezTo>
                <a:cubicBezTo>
                  <a:pt x="259404" y="3939702"/>
                  <a:pt x="252919" y="3968705"/>
                  <a:pt x="252919" y="3998068"/>
                </a:cubicBezTo>
                <a:cubicBezTo>
                  <a:pt x="252919" y="4254250"/>
                  <a:pt x="250011" y="4510683"/>
                  <a:pt x="262646" y="4766553"/>
                </a:cubicBezTo>
                <a:cubicBezTo>
                  <a:pt x="263223" y="4778230"/>
                  <a:pt x="281372" y="4780780"/>
                  <a:pt x="291829" y="4786008"/>
                </a:cubicBezTo>
                <a:cubicBezTo>
                  <a:pt x="305786" y="4792986"/>
                  <a:pt x="347454" y="4802347"/>
                  <a:pt x="359923" y="4805464"/>
                </a:cubicBezTo>
                <a:cubicBezTo>
                  <a:pt x="369651" y="4811949"/>
                  <a:pt x="378422" y="4820171"/>
                  <a:pt x="389106" y="4824919"/>
                </a:cubicBezTo>
                <a:cubicBezTo>
                  <a:pt x="407846" y="4833248"/>
                  <a:pt x="447472" y="4844374"/>
                  <a:pt x="447472" y="4844374"/>
                </a:cubicBezTo>
                <a:cubicBezTo>
                  <a:pt x="460442" y="4857344"/>
                  <a:pt x="476208" y="4868023"/>
                  <a:pt x="486383" y="4883285"/>
                </a:cubicBezTo>
                <a:cubicBezTo>
                  <a:pt x="492868" y="4893013"/>
                  <a:pt x="497571" y="4904201"/>
                  <a:pt x="505838" y="4912468"/>
                </a:cubicBezTo>
                <a:cubicBezTo>
                  <a:pt x="531862" y="4938492"/>
                  <a:pt x="535219" y="4922493"/>
                  <a:pt x="554476" y="4951379"/>
                </a:cubicBezTo>
                <a:cubicBezTo>
                  <a:pt x="562520" y="4963445"/>
                  <a:pt x="565503" y="4978489"/>
                  <a:pt x="573932" y="4990289"/>
                </a:cubicBezTo>
                <a:cubicBezTo>
                  <a:pt x="600882" y="5028018"/>
                  <a:pt x="604407" y="5007788"/>
                  <a:pt x="622570" y="5048655"/>
                </a:cubicBezTo>
                <a:cubicBezTo>
                  <a:pt x="630899" y="5067395"/>
                  <a:pt x="637051" y="5087126"/>
                  <a:pt x="642025" y="5107021"/>
                </a:cubicBezTo>
                <a:cubicBezTo>
                  <a:pt x="645268" y="5119991"/>
                  <a:pt x="645120" y="5134324"/>
                  <a:pt x="651753" y="5145932"/>
                </a:cubicBezTo>
                <a:cubicBezTo>
                  <a:pt x="658578" y="5157876"/>
                  <a:pt x="672129" y="5164547"/>
                  <a:pt x="680936" y="5175115"/>
                </a:cubicBezTo>
                <a:cubicBezTo>
                  <a:pt x="715781" y="5216930"/>
                  <a:pt x="688184" y="5189611"/>
                  <a:pt x="710119" y="5233481"/>
                </a:cubicBezTo>
                <a:cubicBezTo>
                  <a:pt x="715347" y="5243938"/>
                  <a:pt x="723089" y="5252936"/>
                  <a:pt x="729574" y="5262664"/>
                </a:cubicBezTo>
                <a:cubicBezTo>
                  <a:pt x="726331" y="5298332"/>
                  <a:pt x="724911" y="5334213"/>
                  <a:pt x="719846" y="5369668"/>
                </a:cubicBezTo>
                <a:cubicBezTo>
                  <a:pt x="718396" y="5379819"/>
                  <a:pt x="717370" y="5391600"/>
                  <a:pt x="710119" y="5398851"/>
                </a:cubicBezTo>
                <a:cubicBezTo>
                  <a:pt x="699865" y="5409105"/>
                  <a:pt x="683799" y="5411111"/>
                  <a:pt x="671208" y="5418306"/>
                </a:cubicBezTo>
                <a:cubicBezTo>
                  <a:pt x="661057" y="5424107"/>
                  <a:pt x="651753" y="5431277"/>
                  <a:pt x="642025" y="5437762"/>
                </a:cubicBezTo>
                <a:cubicBezTo>
                  <a:pt x="635540" y="5447490"/>
                  <a:pt x="631368" y="5459246"/>
                  <a:pt x="622570" y="5466945"/>
                </a:cubicBezTo>
                <a:cubicBezTo>
                  <a:pt x="581648" y="5502752"/>
                  <a:pt x="562037" y="5506722"/>
                  <a:pt x="515566" y="5525310"/>
                </a:cubicBezTo>
                <a:cubicBezTo>
                  <a:pt x="509081" y="5535038"/>
                  <a:pt x="504377" y="5546226"/>
                  <a:pt x="496110" y="5554493"/>
                </a:cubicBezTo>
                <a:cubicBezTo>
                  <a:pt x="466664" y="5583939"/>
                  <a:pt x="461407" y="5582274"/>
                  <a:pt x="428017" y="5593404"/>
                </a:cubicBezTo>
                <a:cubicBezTo>
                  <a:pt x="418289" y="5603132"/>
                  <a:pt x="410778" y="5615762"/>
                  <a:pt x="398834" y="5622587"/>
                </a:cubicBezTo>
                <a:cubicBezTo>
                  <a:pt x="387226" y="5629220"/>
                  <a:pt x="372778" y="5628642"/>
                  <a:pt x="359923" y="5632315"/>
                </a:cubicBezTo>
                <a:cubicBezTo>
                  <a:pt x="326521" y="5641858"/>
                  <a:pt x="326422" y="5644201"/>
                  <a:pt x="291829" y="5661498"/>
                </a:cubicBezTo>
                <a:cubicBezTo>
                  <a:pt x="285344" y="5674468"/>
                  <a:pt x="272813" y="5685914"/>
                  <a:pt x="272374" y="5700408"/>
                </a:cubicBezTo>
                <a:cubicBezTo>
                  <a:pt x="269260" y="5803189"/>
                  <a:pt x="255302" y="5936800"/>
                  <a:pt x="301557" y="6040876"/>
                </a:cubicBezTo>
                <a:cubicBezTo>
                  <a:pt x="306305" y="6051560"/>
                  <a:pt x="315784" y="6059602"/>
                  <a:pt x="321012" y="6070059"/>
                </a:cubicBezTo>
                <a:cubicBezTo>
                  <a:pt x="325598" y="6079230"/>
                  <a:pt x="326154" y="6090071"/>
                  <a:pt x="330740" y="6099242"/>
                </a:cubicBezTo>
                <a:cubicBezTo>
                  <a:pt x="344284" y="6126329"/>
                  <a:pt x="357863" y="6136093"/>
                  <a:pt x="379378" y="6157608"/>
                </a:cubicBezTo>
                <a:cubicBezTo>
                  <a:pt x="382621" y="6180306"/>
                  <a:pt x="379794" y="6204750"/>
                  <a:pt x="389106" y="6225702"/>
                </a:cubicBezTo>
                <a:cubicBezTo>
                  <a:pt x="393854" y="6236385"/>
                  <a:pt x="410022" y="6236890"/>
                  <a:pt x="418289" y="6245157"/>
                </a:cubicBezTo>
                <a:cubicBezTo>
                  <a:pt x="426556" y="6253424"/>
                  <a:pt x="430045" y="6265542"/>
                  <a:pt x="437744" y="6274340"/>
                </a:cubicBezTo>
                <a:cubicBezTo>
                  <a:pt x="452843" y="6291596"/>
                  <a:pt x="473665" y="6303901"/>
                  <a:pt x="486383" y="6322979"/>
                </a:cubicBezTo>
                <a:cubicBezTo>
                  <a:pt x="492868" y="6332707"/>
                  <a:pt x="496709" y="6344859"/>
                  <a:pt x="505838" y="6352162"/>
                </a:cubicBezTo>
                <a:cubicBezTo>
                  <a:pt x="513845" y="6358567"/>
                  <a:pt x="525293" y="6358647"/>
                  <a:pt x="535021" y="6361889"/>
                </a:cubicBezTo>
                <a:cubicBezTo>
                  <a:pt x="580549" y="6407420"/>
                  <a:pt x="524731" y="6357400"/>
                  <a:pt x="583659" y="6391072"/>
                </a:cubicBezTo>
                <a:cubicBezTo>
                  <a:pt x="597736" y="6399116"/>
                  <a:pt x="609377" y="6410832"/>
                  <a:pt x="622570" y="6420255"/>
                </a:cubicBezTo>
                <a:cubicBezTo>
                  <a:pt x="632084" y="6427050"/>
                  <a:pt x="642624" y="6432407"/>
                  <a:pt x="651753" y="6439710"/>
                </a:cubicBezTo>
                <a:cubicBezTo>
                  <a:pt x="658915" y="6445439"/>
                  <a:pt x="663344" y="6454447"/>
                  <a:pt x="671208" y="6459166"/>
                </a:cubicBezTo>
                <a:cubicBezTo>
                  <a:pt x="680001" y="6464442"/>
                  <a:pt x="690663" y="6465651"/>
                  <a:pt x="700391" y="6468893"/>
                </a:cubicBezTo>
                <a:cubicBezTo>
                  <a:pt x="716562" y="6485065"/>
                  <a:pt x="726939" y="6497986"/>
                  <a:pt x="749029" y="6507804"/>
                </a:cubicBezTo>
                <a:cubicBezTo>
                  <a:pt x="767769" y="6516133"/>
                  <a:pt x="807395" y="6527259"/>
                  <a:pt x="807395" y="6527259"/>
                </a:cubicBezTo>
                <a:cubicBezTo>
                  <a:pt x="861045" y="6523906"/>
                  <a:pt x="957931" y="6506101"/>
                  <a:pt x="1021404" y="6527259"/>
                </a:cubicBezTo>
                <a:cubicBezTo>
                  <a:pt x="1032495" y="6530956"/>
                  <a:pt x="1042320" y="6538448"/>
                  <a:pt x="1050587" y="6546715"/>
                </a:cubicBezTo>
                <a:cubicBezTo>
                  <a:pt x="1062051" y="6558179"/>
                  <a:pt x="1069391" y="6573170"/>
                  <a:pt x="1079770" y="6585625"/>
                </a:cubicBezTo>
                <a:cubicBezTo>
                  <a:pt x="1085641" y="6592671"/>
                  <a:pt x="1092740" y="6598596"/>
                  <a:pt x="1099225" y="6605081"/>
                </a:cubicBezTo>
                <a:cubicBezTo>
                  <a:pt x="1124990" y="6682374"/>
                  <a:pt x="1126074" y="6670454"/>
                  <a:pt x="1079770" y="6809362"/>
                </a:cubicBezTo>
                <a:cubicBezTo>
                  <a:pt x="1070354" y="6837608"/>
                  <a:pt x="1071158" y="6843727"/>
                  <a:pt x="1050587" y="6867727"/>
                </a:cubicBezTo>
                <a:cubicBezTo>
                  <a:pt x="1038650" y="6881654"/>
                  <a:pt x="1021851" y="6891376"/>
                  <a:pt x="1011676" y="6906638"/>
                </a:cubicBezTo>
                <a:cubicBezTo>
                  <a:pt x="991547" y="6936832"/>
                  <a:pt x="993536" y="6944305"/>
                  <a:pt x="953310" y="6955276"/>
                </a:cubicBezTo>
                <a:cubicBezTo>
                  <a:pt x="931190" y="6961309"/>
                  <a:pt x="907968" y="6962160"/>
                  <a:pt x="885217" y="6965004"/>
                </a:cubicBezTo>
                <a:lnTo>
                  <a:pt x="719846" y="6984459"/>
                </a:lnTo>
                <a:cubicBezTo>
                  <a:pt x="648590" y="6991767"/>
                  <a:pt x="505838" y="7003915"/>
                  <a:pt x="505838" y="7003915"/>
                </a:cubicBezTo>
                <a:cubicBezTo>
                  <a:pt x="476069" y="7011357"/>
                  <a:pt x="460138" y="7010704"/>
                  <a:pt x="437744" y="7033098"/>
                </a:cubicBezTo>
                <a:cubicBezTo>
                  <a:pt x="429477" y="7041365"/>
                  <a:pt x="428440" y="7056481"/>
                  <a:pt x="418289" y="7062281"/>
                </a:cubicBezTo>
                <a:cubicBezTo>
                  <a:pt x="403934" y="7070484"/>
                  <a:pt x="385864" y="7068766"/>
                  <a:pt x="369651" y="7072008"/>
                </a:cubicBezTo>
                <a:cubicBezTo>
                  <a:pt x="356346" y="7080879"/>
                  <a:pt x="309096" y="7111600"/>
                  <a:pt x="301557" y="7120647"/>
                </a:cubicBezTo>
                <a:cubicBezTo>
                  <a:pt x="294993" y="7128524"/>
                  <a:pt x="296415" y="7140659"/>
                  <a:pt x="291829" y="7149830"/>
                </a:cubicBezTo>
                <a:cubicBezTo>
                  <a:pt x="286601" y="7160287"/>
                  <a:pt x="278859" y="7169285"/>
                  <a:pt x="272374" y="7179013"/>
                </a:cubicBezTo>
                <a:cubicBezTo>
                  <a:pt x="269131" y="7191983"/>
                  <a:pt x="262646" y="7204554"/>
                  <a:pt x="262646" y="7217923"/>
                </a:cubicBezTo>
                <a:cubicBezTo>
                  <a:pt x="262646" y="7364492"/>
                  <a:pt x="260591" y="7345888"/>
                  <a:pt x="282102" y="7431932"/>
                </a:cubicBezTo>
                <a:cubicBezTo>
                  <a:pt x="285344" y="7561634"/>
                  <a:pt x="282585" y="7691625"/>
                  <a:pt x="291829" y="7821038"/>
                </a:cubicBezTo>
                <a:cubicBezTo>
                  <a:pt x="292482" y="7830186"/>
                  <a:pt x="305556" y="7833331"/>
                  <a:pt x="311285" y="7840493"/>
                </a:cubicBezTo>
                <a:cubicBezTo>
                  <a:pt x="318588" y="7849622"/>
                  <a:pt x="323437" y="7860547"/>
                  <a:pt x="330740" y="7869676"/>
                </a:cubicBezTo>
                <a:cubicBezTo>
                  <a:pt x="345229" y="7887787"/>
                  <a:pt x="371903" y="7906273"/>
                  <a:pt x="389106" y="7918315"/>
                </a:cubicBezTo>
                <a:cubicBezTo>
                  <a:pt x="453448" y="7963354"/>
                  <a:pt x="427731" y="7952290"/>
                  <a:pt x="486383" y="7966953"/>
                </a:cubicBezTo>
                <a:cubicBezTo>
                  <a:pt x="509081" y="7979923"/>
                  <a:pt x="530303" y="7995910"/>
                  <a:pt x="554476" y="8005864"/>
                </a:cubicBezTo>
                <a:cubicBezTo>
                  <a:pt x="594026" y="8022150"/>
                  <a:pt x="694968" y="8046678"/>
                  <a:pt x="739302" y="8054502"/>
                </a:cubicBezTo>
                <a:cubicBezTo>
                  <a:pt x="765046" y="8059045"/>
                  <a:pt x="791402" y="8059553"/>
                  <a:pt x="817123" y="8064230"/>
                </a:cubicBezTo>
                <a:cubicBezTo>
                  <a:pt x="1052806" y="8107082"/>
                  <a:pt x="852564" y="8086697"/>
                  <a:pt x="1099225" y="8103140"/>
                </a:cubicBezTo>
                <a:lnTo>
                  <a:pt x="2363821" y="8083685"/>
                </a:lnTo>
                <a:cubicBezTo>
                  <a:pt x="3151405" y="8068441"/>
                  <a:pt x="2076000" y="8086321"/>
                  <a:pt x="2840476" y="8044774"/>
                </a:cubicBezTo>
                <a:cubicBezTo>
                  <a:pt x="3060740" y="8032803"/>
                  <a:pt x="3281463" y="8031804"/>
                  <a:pt x="3501957" y="8025319"/>
                </a:cubicBezTo>
                <a:cubicBezTo>
                  <a:pt x="3670570" y="8012349"/>
                  <a:pt x="3839799" y="8005792"/>
                  <a:pt x="4007795" y="7986408"/>
                </a:cubicBezTo>
                <a:cubicBezTo>
                  <a:pt x="4675288" y="7909390"/>
                  <a:pt x="3883366" y="7972776"/>
                  <a:pt x="4474723" y="7879404"/>
                </a:cubicBezTo>
                <a:cubicBezTo>
                  <a:pt x="4536332" y="7869676"/>
                  <a:pt x="4597604" y="7857509"/>
                  <a:pt x="4659549" y="7850221"/>
                </a:cubicBezTo>
                <a:cubicBezTo>
                  <a:pt x="4707961" y="7844525"/>
                  <a:pt x="4756861" y="7844232"/>
                  <a:pt x="4805463" y="7840493"/>
                </a:cubicBezTo>
                <a:cubicBezTo>
                  <a:pt x="4860454" y="7836263"/>
                  <a:pt x="4953684" y="7826644"/>
                  <a:pt x="5009744" y="7821038"/>
                </a:cubicBezTo>
                <a:cubicBezTo>
                  <a:pt x="5032442" y="7814553"/>
                  <a:pt x="5055276" y="7808525"/>
                  <a:pt x="5077838" y="7801583"/>
                </a:cubicBezTo>
                <a:cubicBezTo>
                  <a:pt x="5097439" y="7795552"/>
                  <a:pt x="5116309" y="7787101"/>
                  <a:pt x="5136204" y="7782127"/>
                </a:cubicBezTo>
                <a:cubicBezTo>
                  <a:pt x="5155339" y="7777343"/>
                  <a:pt x="5175115" y="7775642"/>
                  <a:pt x="5194570" y="7772400"/>
                </a:cubicBezTo>
                <a:cubicBezTo>
                  <a:pt x="5204298" y="7756187"/>
                  <a:pt x="5211448" y="7738117"/>
                  <a:pt x="5223753" y="7723762"/>
                </a:cubicBezTo>
                <a:cubicBezTo>
                  <a:pt x="5231362" y="7714885"/>
                  <a:pt x="5244940" y="7712835"/>
                  <a:pt x="5252936" y="7704306"/>
                </a:cubicBezTo>
                <a:cubicBezTo>
                  <a:pt x="5293829" y="7660687"/>
                  <a:pt x="5330757" y="7613515"/>
                  <a:pt x="5369668" y="7568119"/>
                </a:cubicBezTo>
                <a:lnTo>
                  <a:pt x="5369668" y="7568119"/>
                </a:lnTo>
                <a:cubicBezTo>
                  <a:pt x="5382638" y="7542179"/>
                  <a:pt x="5397597" y="7517141"/>
                  <a:pt x="5408578" y="7490298"/>
                </a:cubicBezTo>
                <a:cubicBezTo>
                  <a:pt x="5426830" y="7445683"/>
                  <a:pt x="5437270" y="7397994"/>
                  <a:pt x="5457217" y="7354110"/>
                </a:cubicBezTo>
                <a:cubicBezTo>
                  <a:pt x="5486026" y="7290730"/>
                  <a:pt x="5534715" y="7236037"/>
                  <a:pt x="5554493" y="7169285"/>
                </a:cubicBezTo>
                <a:cubicBezTo>
                  <a:pt x="5612428" y="6973755"/>
                  <a:pt x="5636651" y="6914291"/>
                  <a:pt x="5671225" y="6731540"/>
                </a:cubicBezTo>
                <a:cubicBezTo>
                  <a:pt x="5694834" y="6606750"/>
                  <a:pt x="5756696" y="6141559"/>
                  <a:pt x="5758774" y="6118698"/>
                </a:cubicBezTo>
                <a:cubicBezTo>
                  <a:pt x="5765259" y="6047362"/>
                  <a:pt x="5770319" y="5975881"/>
                  <a:pt x="5778229" y="5904689"/>
                </a:cubicBezTo>
                <a:cubicBezTo>
                  <a:pt x="5786535" y="5829939"/>
                  <a:pt x="5797684" y="5755532"/>
                  <a:pt x="5807412" y="5680953"/>
                </a:cubicBezTo>
                <a:cubicBezTo>
                  <a:pt x="5794442" y="5359940"/>
                  <a:pt x="5790193" y="5038457"/>
                  <a:pt x="5768502" y="4717915"/>
                </a:cubicBezTo>
                <a:cubicBezTo>
                  <a:pt x="5760979" y="4606736"/>
                  <a:pt x="5731442" y="4498004"/>
                  <a:pt x="5719863" y="4387174"/>
                </a:cubicBezTo>
                <a:cubicBezTo>
                  <a:pt x="5708724" y="4280554"/>
                  <a:pt x="5711547" y="4172782"/>
                  <a:pt x="5700408" y="4066162"/>
                </a:cubicBezTo>
                <a:cubicBezTo>
                  <a:pt x="5640703" y="3494692"/>
                  <a:pt x="5667186" y="3972035"/>
                  <a:pt x="5603132" y="3443591"/>
                </a:cubicBezTo>
                <a:cubicBezTo>
                  <a:pt x="5589037" y="3327306"/>
                  <a:pt x="5585130" y="3209997"/>
                  <a:pt x="5573949" y="3093396"/>
                </a:cubicBezTo>
                <a:cubicBezTo>
                  <a:pt x="5489885" y="2216736"/>
                  <a:pt x="5573646" y="3098186"/>
                  <a:pt x="5505855" y="2538919"/>
                </a:cubicBezTo>
                <a:cubicBezTo>
                  <a:pt x="5500768" y="2496948"/>
                  <a:pt x="5501067" y="2454447"/>
                  <a:pt x="5496127" y="2412459"/>
                </a:cubicBezTo>
                <a:cubicBezTo>
                  <a:pt x="5494565" y="2399181"/>
                  <a:pt x="5489022" y="2386659"/>
                  <a:pt x="5486400" y="2373549"/>
                </a:cubicBezTo>
                <a:cubicBezTo>
                  <a:pt x="5482532" y="2354208"/>
                  <a:pt x="5482091" y="2334148"/>
                  <a:pt x="5476672" y="2315183"/>
                </a:cubicBezTo>
                <a:cubicBezTo>
                  <a:pt x="5469061" y="2288545"/>
                  <a:pt x="5454959" y="2264040"/>
                  <a:pt x="5447489" y="2237362"/>
                </a:cubicBezTo>
                <a:cubicBezTo>
                  <a:pt x="5432220" y="2182830"/>
                  <a:pt x="5425907" y="2125903"/>
                  <a:pt x="5408578" y="2071991"/>
                </a:cubicBezTo>
                <a:cubicBezTo>
                  <a:pt x="5335396" y="1844314"/>
                  <a:pt x="5380256" y="2089394"/>
                  <a:pt x="5321029" y="1848255"/>
                </a:cubicBezTo>
                <a:cubicBezTo>
                  <a:pt x="5249231" y="1555935"/>
                  <a:pt x="5238259" y="1487873"/>
                  <a:pt x="5194570" y="1254868"/>
                </a:cubicBezTo>
                <a:cubicBezTo>
                  <a:pt x="5191327" y="1206230"/>
                  <a:pt x="5190708" y="1157345"/>
                  <a:pt x="5184842" y="1108953"/>
                </a:cubicBezTo>
                <a:cubicBezTo>
                  <a:pt x="5167440" y="965386"/>
                  <a:pt x="5165666" y="968881"/>
                  <a:pt x="5136204" y="865762"/>
                </a:cubicBezTo>
                <a:cubicBezTo>
                  <a:pt x="5112760" y="631326"/>
                  <a:pt x="5150109" y="865092"/>
                  <a:pt x="5097293" y="719847"/>
                </a:cubicBezTo>
                <a:cubicBezTo>
                  <a:pt x="5090553" y="701311"/>
                  <a:pt x="5091434" y="680822"/>
                  <a:pt x="5087566" y="661481"/>
                </a:cubicBezTo>
                <a:cubicBezTo>
                  <a:pt x="5081703" y="632167"/>
                  <a:pt x="5074374" y="603163"/>
                  <a:pt x="5068110" y="573932"/>
                </a:cubicBezTo>
                <a:cubicBezTo>
                  <a:pt x="5060517" y="538496"/>
                  <a:pt x="5064425" y="521607"/>
                  <a:pt x="5038927" y="496110"/>
                </a:cubicBezTo>
                <a:cubicBezTo>
                  <a:pt x="5007844" y="465028"/>
                  <a:pt x="4992538" y="460196"/>
                  <a:pt x="4961106" y="437745"/>
                </a:cubicBezTo>
                <a:cubicBezTo>
                  <a:pt x="4905717" y="398182"/>
                  <a:pt x="4908691" y="390385"/>
                  <a:pt x="4824919" y="359923"/>
                </a:cubicBezTo>
                <a:cubicBezTo>
                  <a:pt x="4483472" y="235761"/>
                  <a:pt x="4698846" y="304713"/>
                  <a:pt x="4241259" y="194553"/>
                </a:cubicBezTo>
                <a:lnTo>
                  <a:pt x="4085617" y="155642"/>
                </a:lnTo>
                <a:cubicBezTo>
                  <a:pt x="4059676" y="149157"/>
                  <a:pt x="4033940" y="141790"/>
                  <a:pt x="4007795" y="136187"/>
                </a:cubicBezTo>
                <a:cubicBezTo>
                  <a:pt x="3962399" y="126459"/>
                  <a:pt x="3917494" y="114063"/>
                  <a:pt x="3871608" y="107004"/>
                </a:cubicBezTo>
                <a:cubicBezTo>
                  <a:pt x="3790912" y="94589"/>
                  <a:pt x="3709202" y="89643"/>
                  <a:pt x="3628417" y="77821"/>
                </a:cubicBezTo>
                <a:cubicBezTo>
                  <a:pt x="3576188" y="70178"/>
                  <a:pt x="3524534" y="58990"/>
                  <a:pt x="3472774" y="48638"/>
                </a:cubicBezTo>
                <a:cubicBezTo>
                  <a:pt x="3443460" y="42775"/>
                  <a:pt x="3414979" y="32086"/>
                  <a:pt x="3385225" y="29183"/>
                </a:cubicBezTo>
                <a:cubicBezTo>
                  <a:pt x="3240200" y="15034"/>
                  <a:pt x="2995014" y="6439"/>
                  <a:pt x="2840476" y="0"/>
                </a:cubicBezTo>
                <a:lnTo>
                  <a:pt x="1527242" y="9727"/>
                </a:lnTo>
                <a:cubicBezTo>
                  <a:pt x="1494658" y="10176"/>
                  <a:pt x="1462247" y="15002"/>
                  <a:pt x="1429966" y="19455"/>
                </a:cubicBezTo>
                <a:cubicBezTo>
                  <a:pt x="1368179" y="27977"/>
                  <a:pt x="1306469" y="37281"/>
                  <a:pt x="1245140" y="48638"/>
                </a:cubicBezTo>
                <a:cubicBezTo>
                  <a:pt x="808721" y="129456"/>
                  <a:pt x="1444098" y="21962"/>
                  <a:pt x="1108953" y="77821"/>
                </a:cubicBezTo>
                <a:cubicBezTo>
                  <a:pt x="1083013" y="87549"/>
                  <a:pt x="1057532" y="98604"/>
                  <a:pt x="1031132" y="107004"/>
                </a:cubicBezTo>
                <a:cubicBezTo>
                  <a:pt x="986142" y="121319"/>
                  <a:pt x="940434" y="133279"/>
                  <a:pt x="894944" y="145915"/>
                </a:cubicBezTo>
                <a:cubicBezTo>
                  <a:pt x="882063" y="149493"/>
                  <a:pt x="868889" y="151969"/>
                  <a:pt x="856034" y="155642"/>
                </a:cubicBezTo>
                <a:cubicBezTo>
                  <a:pt x="758317" y="183561"/>
                  <a:pt x="909620" y="144677"/>
                  <a:pt x="787940" y="175098"/>
                </a:cubicBezTo>
                <a:cubicBezTo>
                  <a:pt x="758757" y="191311"/>
                  <a:pt x="730898" y="210177"/>
                  <a:pt x="700391" y="223736"/>
                </a:cubicBezTo>
                <a:cubicBezTo>
                  <a:pt x="672281" y="236229"/>
                  <a:pt x="612842" y="252919"/>
                  <a:pt x="612842" y="252919"/>
                </a:cubicBezTo>
                <a:cubicBezTo>
                  <a:pt x="599872" y="262647"/>
                  <a:pt x="587125" y="272679"/>
                  <a:pt x="573932" y="282102"/>
                </a:cubicBezTo>
                <a:cubicBezTo>
                  <a:pt x="557374" y="293929"/>
                  <a:pt x="537125" y="303265"/>
                  <a:pt x="525293" y="321013"/>
                </a:cubicBezTo>
                <a:cubicBezTo>
                  <a:pt x="517249" y="333078"/>
                  <a:pt x="514539" y="348322"/>
                  <a:pt x="505838" y="359923"/>
                </a:cubicBezTo>
                <a:cubicBezTo>
                  <a:pt x="494832" y="374597"/>
                  <a:pt x="466927" y="398834"/>
                  <a:pt x="466927" y="398834"/>
                </a:cubicBezTo>
                <a:cubicBezTo>
                  <a:pt x="418577" y="519711"/>
                  <a:pt x="477985" y="368429"/>
                  <a:pt x="428017" y="505838"/>
                </a:cubicBezTo>
                <a:cubicBezTo>
                  <a:pt x="422050" y="522248"/>
                  <a:pt x="415046" y="538263"/>
                  <a:pt x="408561" y="554476"/>
                </a:cubicBezTo>
                <a:cubicBezTo>
                  <a:pt x="419090" y="649231"/>
                  <a:pt x="457199" y="611221"/>
                  <a:pt x="466927" y="622570"/>
                </a:cubicBezTo>
                <a:close/>
              </a:path>
            </a:pathLst>
          </a:custGeom>
          <a:solidFill>
            <a:srgbClr val="FF3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-1303750" y="-311285"/>
            <a:ext cx="6556686" cy="7714034"/>
          </a:xfrm>
          <a:custGeom>
            <a:avLst/>
            <a:gdLst>
              <a:gd name="connsiteX0" fmla="*/ 5856295 w 6556686"/>
              <a:gd name="connsiteY0" fmla="*/ 311285 h 7714034"/>
              <a:gd name="connsiteX1" fmla="*/ 5856295 w 6556686"/>
              <a:gd name="connsiteY1" fmla="*/ 311285 h 7714034"/>
              <a:gd name="connsiteX2" fmla="*/ 5788201 w 6556686"/>
              <a:gd name="connsiteY2" fmla="*/ 379379 h 7714034"/>
              <a:gd name="connsiteX3" fmla="*/ 5768746 w 6556686"/>
              <a:gd name="connsiteY3" fmla="*/ 418289 h 7714034"/>
              <a:gd name="connsiteX4" fmla="*/ 5739563 w 6556686"/>
              <a:gd name="connsiteY4" fmla="*/ 564204 h 7714034"/>
              <a:gd name="connsiteX5" fmla="*/ 5729835 w 6556686"/>
              <a:gd name="connsiteY5" fmla="*/ 593387 h 7714034"/>
              <a:gd name="connsiteX6" fmla="*/ 5681197 w 6556686"/>
              <a:gd name="connsiteY6" fmla="*/ 651753 h 7714034"/>
              <a:gd name="connsiteX7" fmla="*/ 5671469 w 6556686"/>
              <a:gd name="connsiteY7" fmla="*/ 680936 h 7714034"/>
              <a:gd name="connsiteX8" fmla="*/ 5642286 w 6556686"/>
              <a:gd name="connsiteY8" fmla="*/ 778213 h 7714034"/>
              <a:gd name="connsiteX9" fmla="*/ 5622831 w 6556686"/>
              <a:gd name="connsiteY9" fmla="*/ 817123 h 7714034"/>
              <a:gd name="connsiteX10" fmla="*/ 5613103 w 6556686"/>
              <a:gd name="connsiteY10" fmla="*/ 846306 h 7714034"/>
              <a:gd name="connsiteX11" fmla="*/ 5593648 w 6556686"/>
              <a:gd name="connsiteY11" fmla="*/ 875489 h 7714034"/>
              <a:gd name="connsiteX12" fmla="*/ 5545010 w 6556686"/>
              <a:gd name="connsiteY12" fmla="*/ 943583 h 7714034"/>
              <a:gd name="connsiteX13" fmla="*/ 5506099 w 6556686"/>
              <a:gd name="connsiteY13" fmla="*/ 1021404 h 7714034"/>
              <a:gd name="connsiteX14" fmla="*/ 5476916 w 6556686"/>
              <a:gd name="connsiteY14" fmla="*/ 1040859 h 7714034"/>
              <a:gd name="connsiteX15" fmla="*/ 5476916 w 6556686"/>
              <a:gd name="connsiteY15" fmla="*/ 1420238 h 7714034"/>
              <a:gd name="connsiteX16" fmla="*/ 5496371 w 6556686"/>
              <a:gd name="connsiteY16" fmla="*/ 1439694 h 7714034"/>
              <a:gd name="connsiteX17" fmla="*/ 5515827 w 6556686"/>
              <a:gd name="connsiteY17" fmla="*/ 1478604 h 7714034"/>
              <a:gd name="connsiteX18" fmla="*/ 5564465 w 6556686"/>
              <a:gd name="connsiteY18" fmla="*/ 1556425 h 7714034"/>
              <a:gd name="connsiteX19" fmla="*/ 5583920 w 6556686"/>
              <a:gd name="connsiteY19" fmla="*/ 1614791 h 7714034"/>
              <a:gd name="connsiteX20" fmla="*/ 5622831 w 6556686"/>
              <a:gd name="connsiteY20" fmla="*/ 1663430 h 7714034"/>
              <a:gd name="connsiteX21" fmla="*/ 5671469 w 6556686"/>
              <a:gd name="connsiteY21" fmla="*/ 1721796 h 7714034"/>
              <a:gd name="connsiteX22" fmla="*/ 5681197 w 6556686"/>
              <a:gd name="connsiteY22" fmla="*/ 1750979 h 7714034"/>
              <a:gd name="connsiteX23" fmla="*/ 5720107 w 6556686"/>
              <a:gd name="connsiteY23" fmla="*/ 1780162 h 7714034"/>
              <a:gd name="connsiteX24" fmla="*/ 5739563 w 6556686"/>
              <a:gd name="connsiteY24" fmla="*/ 1799617 h 7714034"/>
              <a:gd name="connsiteX25" fmla="*/ 5778473 w 6556686"/>
              <a:gd name="connsiteY25" fmla="*/ 1867711 h 7714034"/>
              <a:gd name="connsiteX26" fmla="*/ 5797929 w 6556686"/>
              <a:gd name="connsiteY26" fmla="*/ 1887166 h 7714034"/>
              <a:gd name="connsiteX27" fmla="*/ 5836839 w 6556686"/>
              <a:gd name="connsiteY27" fmla="*/ 1945532 h 7714034"/>
              <a:gd name="connsiteX28" fmla="*/ 5856295 w 6556686"/>
              <a:gd name="connsiteY28" fmla="*/ 1974715 h 7714034"/>
              <a:gd name="connsiteX29" fmla="*/ 5875750 w 6556686"/>
              <a:gd name="connsiteY29" fmla="*/ 2023353 h 7714034"/>
              <a:gd name="connsiteX30" fmla="*/ 5895205 w 6556686"/>
              <a:gd name="connsiteY30" fmla="*/ 2062264 h 7714034"/>
              <a:gd name="connsiteX31" fmla="*/ 5914661 w 6556686"/>
              <a:gd name="connsiteY31" fmla="*/ 2149813 h 7714034"/>
              <a:gd name="connsiteX32" fmla="*/ 5924388 w 6556686"/>
              <a:gd name="connsiteY32" fmla="*/ 2178996 h 7714034"/>
              <a:gd name="connsiteX33" fmla="*/ 5943844 w 6556686"/>
              <a:gd name="connsiteY33" fmla="*/ 2208179 h 7714034"/>
              <a:gd name="connsiteX34" fmla="*/ 5973027 w 6556686"/>
              <a:gd name="connsiteY34" fmla="*/ 2276272 h 7714034"/>
              <a:gd name="connsiteX35" fmla="*/ 5982754 w 6556686"/>
              <a:gd name="connsiteY35" fmla="*/ 2334638 h 7714034"/>
              <a:gd name="connsiteX36" fmla="*/ 6021665 w 6556686"/>
              <a:gd name="connsiteY36" fmla="*/ 2490281 h 7714034"/>
              <a:gd name="connsiteX37" fmla="*/ 6002210 w 6556686"/>
              <a:gd name="connsiteY37" fmla="*/ 2947481 h 7714034"/>
              <a:gd name="connsiteX38" fmla="*/ 5963299 w 6556686"/>
              <a:gd name="connsiteY38" fmla="*/ 3005847 h 7714034"/>
              <a:gd name="connsiteX39" fmla="*/ 5924388 w 6556686"/>
              <a:gd name="connsiteY39" fmla="*/ 3054485 h 7714034"/>
              <a:gd name="connsiteX40" fmla="*/ 5895205 w 6556686"/>
              <a:gd name="connsiteY40" fmla="*/ 3103123 h 7714034"/>
              <a:gd name="connsiteX41" fmla="*/ 5875750 w 6556686"/>
              <a:gd name="connsiteY41" fmla="*/ 3142034 h 7714034"/>
              <a:gd name="connsiteX42" fmla="*/ 5827112 w 6556686"/>
              <a:gd name="connsiteY42" fmla="*/ 3200400 h 7714034"/>
              <a:gd name="connsiteX43" fmla="*/ 5807656 w 6556686"/>
              <a:gd name="connsiteY43" fmla="*/ 3239311 h 7714034"/>
              <a:gd name="connsiteX44" fmla="*/ 5797929 w 6556686"/>
              <a:gd name="connsiteY44" fmla="*/ 3268494 h 7714034"/>
              <a:gd name="connsiteX45" fmla="*/ 5778473 w 6556686"/>
              <a:gd name="connsiteY45" fmla="*/ 3287949 h 7714034"/>
              <a:gd name="connsiteX46" fmla="*/ 5739563 w 6556686"/>
              <a:gd name="connsiteY46" fmla="*/ 3404681 h 7714034"/>
              <a:gd name="connsiteX47" fmla="*/ 5720107 w 6556686"/>
              <a:gd name="connsiteY47" fmla="*/ 3463047 h 7714034"/>
              <a:gd name="connsiteX48" fmla="*/ 5700652 w 6556686"/>
              <a:gd name="connsiteY48" fmla="*/ 3647872 h 7714034"/>
              <a:gd name="connsiteX49" fmla="*/ 5710380 w 6556686"/>
              <a:gd name="connsiteY49" fmla="*/ 4260715 h 7714034"/>
              <a:gd name="connsiteX50" fmla="*/ 5749290 w 6556686"/>
              <a:gd name="connsiteY50" fmla="*/ 4319081 h 7714034"/>
              <a:gd name="connsiteX51" fmla="*/ 5797929 w 6556686"/>
              <a:gd name="connsiteY51" fmla="*/ 4367719 h 7714034"/>
              <a:gd name="connsiteX52" fmla="*/ 5827112 w 6556686"/>
              <a:gd name="connsiteY52" fmla="*/ 4396902 h 7714034"/>
              <a:gd name="connsiteX53" fmla="*/ 5875750 w 6556686"/>
              <a:gd name="connsiteY53" fmla="*/ 4445540 h 7714034"/>
              <a:gd name="connsiteX54" fmla="*/ 5895205 w 6556686"/>
              <a:gd name="connsiteY54" fmla="*/ 4474723 h 7714034"/>
              <a:gd name="connsiteX55" fmla="*/ 5924388 w 6556686"/>
              <a:gd name="connsiteY55" fmla="*/ 4494179 h 7714034"/>
              <a:gd name="connsiteX56" fmla="*/ 5963299 w 6556686"/>
              <a:gd name="connsiteY56" fmla="*/ 4542817 h 7714034"/>
              <a:gd name="connsiteX57" fmla="*/ 6021665 w 6556686"/>
              <a:gd name="connsiteY57" fmla="*/ 4601183 h 7714034"/>
              <a:gd name="connsiteX58" fmla="*/ 6060576 w 6556686"/>
              <a:gd name="connsiteY58" fmla="*/ 4698459 h 7714034"/>
              <a:gd name="connsiteX59" fmla="*/ 6109214 w 6556686"/>
              <a:gd name="connsiteY59" fmla="*/ 4815191 h 7714034"/>
              <a:gd name="connsiteX60" fmla="*/ 6148124 w 6556686"/>
              <a:gd name="connsiteY60" fmla="*/ 4893013 h 7714034"/>
              <a:gd name="connsiteX61" fmla="*/ 6177307 w 6556686"/>
              <a:gd name="connsiteY61" fmla="*/ 4961106 h 7714034"/>
              <a:gd name="connsiteX62" fmla="*/ 6157852 w 6556686"/>
              <a:gd name="connsiteY62" fmla="*/ 5068111 h 7714034"/>
              <a:gd name="connsiteX63" fmla="*/ 6070303 w 6556686"/>
              <a:gd name="connsiteY63" fmla="*/ 5145932 h 7714034"/>
              <a:gd name="connsiteX64" fmla="*/ 6002210 w 6556686"/>
              <a:gd name="connsiteY64" fmla="*/ 5194570 h 7714034"/>
              <a:gd name="connsiteX65" fmla="*/ 5973027 w 6556686"/>
              <a:gd name="connsiteY65" fmla="*/ 5214025 h 7714034"/>
              <a:gd name="connsiteX66" fmla="*/ 5875750 w 6556686"/>
              <a:gd name="connsiteY66" fmla="*/ 5233481 h 7714034"/>
              <a:gd name="connsiteX67" fmla="*/ 5807656 w 6556686"/>
              <a:gd name="connsiteY67" fmla="*/ 5252936 h 7714034"/>
              <a:gd name="connsiteX68" fmla="*/ 5788201 w 6556686"/>
              <a:gd name="connsiteY68" fmla="*/ 5282119 h 7714034"/>
              <a:gd name="connsiteX69" fmla="*/ 5759018 w 6556686"/>
              <a:gd name="connsiteY69" fmla="*/ 5301574 h 7714034"/>
              <a:gd name="connsiteX70" fmla="*/ 5749290 w 6556686"/>
              <a:gd name="connsiteY70" fmla="*/ 5330757 h 7714034"/>
              <a:gd name="connsiteX71" fmla="*/ 5729835 w 6556686"/>
              <a:gd name="connsiteY71" fmla="*/ 5359940 h 7714034"/>
              <a:gd name="connsiteX72" fmla="*/ 5720107 w 6556686"/>
              <a:gd name="connsiteY72" fmla="*/ 5398851 h 7714034"/>
              <a:gd name="connsiteX73" fmla="*/ 5690924 w 6556686"/>
              <a:gd name="connsiteY73" fmla="*/ 5428034 h 7714034"/>
              <a:gd name="connsiteX74" fmla="*/ 5729835 w 6556686"/>
              <a:gd name="connsiteY74" fmla="*/ 5680953 h 7714034"/>
              <a:gd name="connsiteX75" fmla="*/ 5759018 w 6556686"/>
              <a:gd name="connsiteY75" fmla="*/ 5729591 h 7714034"/>
              <a:gd name="connsiteX76" fmla="*/ 5788201 w 6556686"/>
              <a:gd name="connsiteY76" fmla="*/ 5787957 h 7714034"/>
              <a:gd name="connsiteX77" fmla="*/ 5807656 w 6556686"/>
              <a:gd name="connsiteY77" fmla="*/ 5817140 h 7714034"/>
              <a:gd name="connsiteX78" fmla="*/ 5885478 w 6556686"/>
              <a:gd name="connsiteY78" fmla="*/ 5943600 h 7714034"/>
              <a:gd name="connsiteX79" fmla="*/ 6011937 w 6556686"/>
              <a:gd name="connsiteY79" fmla="*/ 6040876 h 7714034"/>
              <a:gd name="connsiteX80" fmla="*/ 6109214 w 6556686"/>
              <a:gd name="connsiteY80" fmla="*/ 6118698 h 7714034"/>
              <a:gd name="connsiteX81" fmla="*/ 6167580 w 6556686"/>
              <a:gd name="connsiteY81" fmla="*/ 6157608 h 7714034"/>
              <a:gd name="connsiteX82" fmla="*/ 6196763 w 6556686"/>
              <a:gd name="connsiteY82" fmla="*/ 6167336 h 7714034"/>
              <a:gd name="connsiteX83" fmla="*/ 6294039 w 6556686"/>
              <a:gd name="connsiteY83" fmla="*/ 6157608 h 7714034"/>
              <a:gd name="connsiteX84" fmla="*/ 6323222 w 6556686"/>
              <a:gd name="connsiteY84" fmla="*/ 6128425 h 7714034"/>
              <a:gd name="connsiteX85" fmla="*/ 6352405 w 6556686"/>
              <a:gd name="connsiteY85" fmla="*/ 6118698 h 7714034"/>
              <a:gd name="connsiteX86" fmla="*/ 6478865 w 6556686"/>
              <a:gd name="connsiteY86" fmla="*/ 6177064 h 7714034"/>
              <a:gd name="connsiteX87" fmla="*/ 6527503 w 6556686"/>
              <a:gd name="connsiteY87" fmla="*/ 6284068 h 7714034"/>
              <a:gd name="connsiteX88" fmla="*/ 6556686 w 6556686"/>
              <a:gd name="connsiteY88" fmla="*/ 6303523 h 7714034"/>
              <a:gd name="connsiteX89" fmla="*/ 6527503 w 6556686"/>
              <a:gd name="connsiteY89" fmla="*/ 6449438 h 7714034"/>
              <a:gd name="connsiteX90" fmla="*/ 6517776 w 6556686"/>
              <a:gd name="connsiteY90" fmla="*/ 6507804 h 7714034"/>
              <a:gd name="connsiteX91" fmla="*/ 6439954 w 6556686"/>
              <a:gd name="connsiteY91" fmla="*/ 6566170 h 7714034"/>
              <a:gd name="connsiteX92" fmla="*/ 6371861 w 6556686"/>
              <a:gd name="connsiteY92" fmla="*/ 6595353 h 7714034"/>
              <a:gd name="connsiteX93" fmla="*/ 6225946 w 6556686"/>
              <a:gd name="connsiteY93" fmla="*/ 6624536 h 7714034"/>
              <a:gd name="connsiteX94" fmla="*/ 6002210 w 6556686"/>
              <a:gd name="connsiteY94" fmla="*/ 6653719 h 7714034"/>
              <a:gd name="connsiteX95" fmla="*/ 5914661 w 6556686"/>
              <a:gd name="connsiteY95" fmla="*/ 6673174 h 7714034"/>
              <a:gd name="connsiteX96" fmla="*/ 5875750 w 6556686"/>
              <a:gd name="connsiteY96" fmla="*/ 6682902 h 7714034"/>
              <a:gd name="connsiteX97" fmla="*/ 5807656 w 6556686"/>
              <a:gd name="connsiteY97" fmla="*/ 6692630 h 7714034"/>
              <a:gd name="connsiteX98" fmla="*/ 5778473 w 6556686"/>
              <a:gd name="connsiteY98" fmla="*/ 6712085 h 7714034"/>
              <a:gd name="connsiteX99" fmla="*/ 5749290 w 6556686"/>
              <a:gd name="connsiteY99" fmla="*/ 6799634 h 7714034"/>
              <a:gd name="connsiteX100" fmla="*/ 5739563 w 6556686"/>
              <a:gd name="connsiteY100" fmla="*/ 7451387 h 7714034"/>
              <a:gd name="connsiteX101" fmla="*/ 5720107 w 6556686"/>
              <a:gd name="connsiteY101" fmla="*/ 7470842 h 7714034"/>
              <a:gd name="connsiteX102" fmla="*/ 5690924 w 6556686"/>
              <a:gd name="connsiteY102" fmla="*/ 7490298 h 7714034"/>
              <a:gd name="connsiteX103" fmla="*/ 5671469 w 6556686"/>
              <a:gd name="connsiteY103" fmla="*/ 7529208 h 7714034"/>
              <a:gd name="connsiteX104" fmla="*/ 5642286 w 6556686"/>
              <a:gd name="connsiteY104" fmla="*/ 7538936 h 7714034"/>
              <a:gd name="connsiteX105" fmla="*/ 5058627 w 6556686"/>
              <a:gd name="connsiteY105" fmla="*/ 7548664 h 7714034"/>
              <a:gd name="connsiteX106" fmla="*/ 5000261 w 6556686"/>
              <a:gd name="connsiteY106" fmla="*/ 7568119 h 7714034"/>
              <a:gd name="connsiteX107" fmla="*/ 4951622 w 6556686"/>
              <a:gd name="connsiteY107" fmla="*/ 7587574 h 7714034"/>
              <a:gd name="connsiteX108" fmla="*/ 4611154 w 6556686"/>
              <a:gd name="connsiteY108" fmla="*/ 7645940 h 7714034"/>
              <a:gd name="connsiteX109" fmla="*/ 4280414 w 6556686"/>
              <a:gd name="connsiteY109" fmla="*/ 7714034 h 7714034"/>
              <a:gd name="connsiteX110" fmla="*/ 1829044 w 6556686"/>
              <a:gd name="connsiteY110" fmla="*/ 7636213 h 7714034"/>
              <a:gd name="connsiteX111" fmla="*/ 1770678 w 6556686"/>
              <a:gd name="connsiteY111" fmla="*/ 7626485 h 7714034"/>
              <a:gd name="connsiteX112" fmla="*/ 1673401 w 6556686"/>
              <a:gd name="connsiteY112" fmla="*/ 7616757 h 7714034"/>
              <a:gd name="connsiteX113" fmla="*/ 1595580 w 6556686"/>
              <a:gd name="connsiteY113" fmla="*/ 7607030 h 7714034"/>
              <a:gd name="connsiteX114" fmla="*/ 1508031 w 6556686"/>
              <a:gd name="connsiteY114" fmla="*/ 7568119 h 7714034"/>
              <a:gd name="connsiteX115" fmla="*/ 729818 w 6556686"/>
              <a:gd name="connsiteY115" fmla="*/ 7461115 h 7714034"/>
              <a:gd name="connsiteX116" fmla="*/ 681180 w 6556686"/>
              <a:gd name="connsiteY116" fmla="*/ 7451387 h 7714034"/>
              <a:gd name="connsiteX117" fmla="*/ 632541 w 6556686"/>
              <a:gd name="connsiteY117" fmla="*/ 7383294 h 7714034"/>
              <a:gd name="connsiteX118" fmla="*/ 301801 w 6556686"/>
              <a:gd name="connsiteY118" fmla="*/ 6595353 h 7714034"/>
              <a:gd name="connsiteX119" fmla="*/ 204524 w 6556686"/>
              <a:gd name="connsiteY119" fmla="*/ 6177064 h 7714034"/>
              <a:gd name="connsiteX120" fmla="*/ 175341 w 6556686"/>
              <a:gd name="connsiteY120" fmla="*/ 5856051 h 7714034"/>
              <a:gd name="connsiteX121" fmla="*/ 29427 w 6556686"/>
              <a:gd name="connsiteY121" fmla="*/ 4990289 h 7714034"/>
              <a:gd name="connsiteX122" fmla="*/ 244 w 6556686"/>
              <a:gd name="connsiteY122" fmla="*/ 4260715 h 7714034"/>
              <a:gd name="connsiteX123" fmla="*/ 116976 w 6556686"/>
              <a:gd name="connsiteY123" fmla="*/ 2723745 h 7714034"/>
              <a:gd name="connsiteX124" fmla="*/ 136431 w 6556686"/>
              <a:gd name="connsiteY124" fmla="*/ 1614791 h 7714034"/>
              <a:gd name="connsiteX125" fmla="*/ 185069 w 6556686"/>
              <a:gd name="connsiteY125" fmla="*/ 1361872 h 7714034"/>
              <a:gd name="connsiteX126" fmla="*/ 350439 w 6556686"/>
              <a:gd name="connsiteY126" fmla="*/ 972766 h 7714034"/>
              <a:gd name="connsiteX127" fmla="*/ 399078 w 6556686"/>
              <a:gd name="connsiteY127" fmla="*/ 865762 h 7714034"/>
              <a:gd name="connsiteX128" fmla="*/ 437988 w 6556686"/>
              <a:gd name="connsiteY128" fmla="*/ 778213 h 7714034"/>
              <a:gd name="connsiteX129" fmla="*/ 457444 w 6556686"/>
              <a:gd name="connsiteY129" fmla="*/ 700391 h 7714034"/>
              <a:gd name="connsiteX130" fmla="*/ 476899 w 6556686"/>
              <a:gd name="connsiteY130" fmla="*/ 651753 h 7714034"/>
              <a:gd name="connsiteX131" fmla="*/ 486627 w 6556686"/>
              <a:gd name="connsiteY131" fmla="*/ 622570 h 7714034"/>
              <a:gd name="connsiteX132" fmla="*/ 506082 w 6556686"/>
              <a:gd name="connsiteY132" fmla="*/ 486383 h 7714034"/>
              <a:gd name="connsiteX133" fmla="*/ 554720 w 6556686"/>
              <a:gd name="connsiteY133" fmla="*/ 408562 h 7714034"/>
              <a:gd name="connsiteX134" fmla="*/ 632541 w 6556686"/>
              <a:gd name="connsiteY134" fmla="*/ 330740 h 7714034"/>
              <a:gd name="connsiteX135" fmla="*/ 690907 w 6556686"/>
              <a:gd name="connsiteY135" fmla="*/ 272374 h 7714034"/>
              <a:gd name="connsiteX136" fmla="*/ 729818 w 6556686"/>
              <a:gd name="connsiteY136" fmla="*/ 233464 h 7714034"/>
              <a:gd name="connsiteX137" fmla="*/ 817367 w 6556686"/>
              <a:gd name="connsiteY137" fmla="*/ 136187 h 7714034"/>
              <a:gd name="connsiteX138" fmla="*/ 1011920 w 6556686"/>
              <a:gd name="connsiteY138" fmla="*/ 87549 h 7714034"/>
              <a:gd name="connsiteX139" fmla="*/ 1118924 w 6556686"/>
              <a:gd name="connsiteY139" fmla="*/ 58366 h 7714034"/>
              <a:gd name="connsiteX140" fmla="*/ 2655895 w 6556686"/>
              <a:gd name="connsiteY140" fmla="*/ 29183 h 7714034"/>
              <a:gd name="connsiteX141" fmla="*/ 3181188 w 6556686"/>
              <a:gd name="connsiteY141" fmla="*/ 9728 h 7714034"/>
              <a:gd name="connsiteX142" fmla="*/ 4776524 w 6556686"/>
              <a:gd name="connsiteY142" fmla="*/ 0 h 7714034"/>
              <a:gd name="connsiteX143" fmla="*/ 5379639 w 6556686"/>
              <a:gd name="connsiteY143" fmla="*/ 29183 h 7714034"/>
              <a:gd name="connsiteX144" fmla="*/ 5447733 w 6556686"/>
              <a:gd name="connsiteY144" fmla="*/ 38911 h 7714034"/>
              <a:gd name="connsiteX145" fmla="*/ 5661741 w 6556686"/>
              <a:gd name="connsiteY145" fmla="*/ 58366 h 7714034"/>
              <a:gd name="connsiteX146" fmla="*/ 5759018 w 6556686"/>
              <a:gd name="connsiteY146" fmla="*/ 87549 h 7714034"/>
              <a:gd name="connsiteX147" fmla="*/ 6021665 w 6556686"/>
              <a:gd name="connsiteY147" fmla="*/ 107004 h 7714034"/>
              <a:gd name="connsiteX148" fmla="*/ 6002210 w 6556686"/>
              <a:gd name="connsiteY148" fmla="*/ 165370 h 7714034"/>
              <a:gd name="connsiteX149" fmla="*/ 5982754 w 6556686"/>
              <a:gd name="connsiteY149" fmla="*/ 184825 h 7714034"/>
              <a:gd name="connsiteX150" fmla="*/ 5914661 w 6556686"/>
              <a:gd name="connsiteY150" fmla="*/ 233464 h 7714034"/>
              <a:gd name="connsiteX151" fmla="*/ 5856295 w 6556686"/>
              <a:gd name="connsiteY151" fmla="*/ 311285 h 771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6556686" h="7714034">
                <a:moveTo>
                  <a:pt x="5856295" y="311285"/>
                </a:moveTo>
                <a:lnTo>
                  <a:pt x="5856295" y="311285"/>
                </a:lnTo>
                <a:cubicBezTo>
                  <a:pt x="5833597" y="333983"/>
                  <a:pt x="5808528" y="354535"/>
                  <a:pt x="5788201" y="379379"/>
                </a:cubicBezTo>
                <a:cubicBezTo>
                  <a:pt x="5779018" y="390602"/>
                  <a:pt x="5774458" y="404961"/>
                  <a:pt x="5768746" y="418289"/>
                </a:cubicBezTo>
                <a:cubicBezTo>
                  <a:pt x="5744013" y="476000"/>
                  <a:pt x="5770439" y="471578"/>
                  <a:pt x="5739563" y="564204"/>
                </a:cubicBezTo>
                <a:cubicBezTo>
                  <a:pt x="5736320" y="573932"/>
                  <a:pt x="5735523" y="584855"/>
                  <a:pt x="5729835" y="593387"/>
                </a:cubicBezTo>
                <a:cubicBezTo>
                  <a:pt x="5686807" y="657929"/>
                  <a:pt x="5713024" y="588100"/>
                  <a:pt x="5681197" y="651753"/>
                </a:cubicBezTo>
                <a:cubicBezTo>
                  <a:pt x="5676611" y="660924"/>
                  <a:pt x="5674286" y="671077"/>
                  <a:pt x="5671469" y="680936"/>
                </a:cubicBezTo>
                <a:cubicBezTo>
                  <a:pt x="5662160" y="713516"/>
                  <a:pt x="5657696" y="747393"/>
                  <a:pt x="5642286" y="778213"/>
                </a:cubicBezTo>
                <a:cubicBezTo>
                  <a:pt x="5635801" y="791183"/>
                  <a:pt x="5628543" y="803795"/>
                  <a:pt x="5622831" y="817123"/>
                </a:cubicBezTo>
                <a:cubicBezTo>
                  <a:pt x="5618792" y="826548"/>
                  <a:pt x="5617689" y="837135"/>
                  <a:pt x="5613103" y="846306"/>
                </a:cubicBezTo>
                <a:cubicBezTo>
                  <a:pt x="5607875" y="856763"/>
                  <a:pt x="5598396" y="864805"/>
                  <a:pt x="5593648" y="875489"/>
                </a:cubicBezTo>
                <a:cubicBezTo>
                  <a:pt x="5562069" y="946543"/>
                  <a:pt x="5598089" y="925889"/>
                  <a:pt x="5545010" y="943583"/>
                </a:cubicBezTo>
                <a:cubicBezTo>
                  <a:pt x="5535722" y="966803"/>
                  <a:pt x="5525525" y="1001978"/>
                  <a:pt x="5506099" y="1021404"/>
                </a:cubicBezTo>
                <a:cubicBezTo>
                  <a:pt x="5497832" y="1029671"/>
                  <a:pt x="5486644" y="1034374"/>
                  <a:pt x="5476916" y="1040859"/>
                </a:cubicBezTo>
                <a:cubicBezTo>
                  <a:pt x="5441303" y="1183308"/>
                  <a:pt x="5452777" y="1122522"/>
                  <a:pt x="5476916" y="1420238"/>
                </a:cubicBezTo>
                <a:cubicBezTo>
                  <a:pt x="5477657" y="1429379"/>
                  <a:pt x="5491284" y="1432063"/>
                  <a:pt x="5496371" y="1439694"/>
                </a:cubicBezTo>
                <a:cubicBezTo>
                  <a:pt x="5504415" y="1451760"/>
                  <a:pt x="5510441" y="1465140"/>
                  <a:pt x="5515827" y="1478604"/>
                </a:cubicBezTo>
                <a:cubicBezTo>
                  <a:pt x="5545294" y="1552271"/>
                  <a:pt x="5514618" y="1523194"/>
                  <a:pt x="5564465" y="1556425"/>
                </a:cubicBezTo>
                <a:cubicBezTo>
                  <a:pt x="5570950" y="1575880"/>
                  <a:pt x="5572544" y="1597728"/>
                  <a:pt x="5583920" y="1614791"/>
                </a:cubicBezTo>
                <a:cubicBezTo>
                  <a:pt x="5643813" y="1704627"/>
                  <a:pt x="5567379" y="1594113"/>
                  <a:pt x="5622831" y="1663430"/>
                </a:cubicBezTo>
                <a:cubicBezTo>
                  <a:pt x="5676997" y="1731140"/>
                  <a:pt x="5602154" y="1652481"/>
                  <a:pt x="5671469" y="1721796"/>
                </a:cubicBezTo>
                <a:cubicBezTo>
                  <a:pt x="5674712" y="1731524"/>
                  <a:pt x="5674633" y="1743102"/>
                  <a:pt x="5681197" y="1750979"/>
                </a:cubicBezTo>
                <a:cubicBezTo>
                  <a:pt x="5691576" y="1763434"/>
                  <a:pt x="5707652" y="1769783"/>
                  <a:pt x="5720107" y="1780162"/>
                </a:cubicBezTo>
                <a:cubicBezTo>
                  <a:pt x="5727153" y="1786033"/>
                  <a:pt x="5733078" y="1793132"/>
                  <a:pt x="5739563" y="1799617"/>
                </a:cubicBezTo>
                <a:cubicBezTo>
                  <a:pt x="5752876" y="1826244"/>
                  <a:pt x="5760141" y="1844797"/>
                  <a:pt x="5778473" y="1867711"/>
                </a:cubicBezTo>
                <a:cubicBezTo>
                  <a:pt x="5784202" y="1874873"/>
                  <a:pt x="5792426" y="1879829"/>
                  <a:pt x="5797929" y="1887166"/>
                </a:cubicBezTo>
                <a:cubicBezTo>
                  <a:pt x="5811958" y="1905872"/>
                  <a:pt x="5823869" y="1926077"/>
                  <a:pt x="5836839" y="1945532"/>
                </a:cubicBezTo>
                <a:cubicBezTo>
                  <a:pt x="5843324" y="1955260"/>
                  <a:pt x="5851953" y="1963860"/>
                  <a:pt x="5856295" y="1974715"/>
                </a:cubicBezTo>
                <a:cubicBezTo>
                  <a:pt x="5862780" y="1990928"/>
                  <a:pt x="5868658" y="2007396"/>
                  <a:pt x="5875750" y="2023353"/>
                </a:cubicBezTo>
                <a:cubicBezTo>
                  <a:pt x="5881639" y="2036604"/>
                  <a:pt x="5890113" y="2048686"/>
                  <a:pt x="5895205" y="2062264"/>
                </a:cubicBezTo>
                <a:cubicBezTo>
                  <a:pt x="5902695" y="2082239"/>
                  <a:pt x="5910038" y="2131320"/>
                  <a:pt x="5914661" y="2149813"/>
                </a:cubicBezTo>
                <a:cubicBezTo>
                  <a:pt x="5917148" y="2159761"/>
                  <a:pt x="5919802" y="2169825"/>
                  <a:pt x="5924388" y="2178996"/>
                </a:cubicBezTo>
                <a:cubicBezTo>
                  <a:pt x="5929617" y="2189453"/>
                  <a:pt x="5938043" y="2198028"/>
                  <a:pt x="5943844" y="2208179"/>
                </a:cubicBezTo>
                <a:cubicBezTo>
                  <a:pt x="5963076" y="2241834"/>
                  <a:pt x="5962114" y="2243534"/>
                  <a:pt x="5973027" y="2276272"/>
                </a:cubicBezTo>
                <a:cubicBezTo>
                  <a:pt x="5976269" y="2295727"/>
                  <a:pt x="5977970" y="2315503"/>
                  <a:pt x="5982754" y="2334638"/>
                </a:cubicBezTo>
                <a:cubicBezTo>
                  <a:pt x="6029224" y="2520522"/>
                  <a:pt x="5999602" y="2357905"/>
                  <a:pt x="6021665" y="2490281"/>
                </a:cubicBezTo>
                <a:cubicBezTo>
                  <a:pt x="6015180" y="2642681"/>
                  <a:pt x="6019369" y="2795911"/>
                  <a:pt x="6002210" y="2947481"/>
                </a:cubicBezTo>
                <a:cubicBezTo>
                  <a:pt x="5999580" y="2970715"/>
                  <a:pt x="5970693" y="2983665"/>
                  <a:pt x="5963299" y="3005847"/>
                </a:cubicBezTo>
                <a:cubicBezTo>
                  <a:pt x="5949874" y="3046121"/>
                  <a:pt x="5962103" y="3029342"/>
                  <a:pt x="5924388" y="3054485"/>
                </a:cubicBezTo>
                <a:cubicBezTo>
                  <a:pt x="5914660" y="3070698"/>
                  <a:pt x="5904387" y="3086595"/>
                  <a:pt x="5895205" y="3103123"/>
                </a:cubicBezTo>
                <a:cubicBezTo>
                  <a:pt x="5888163" y="3115799"/>
                  <a:pt x="5884179" y="3130234"/>
                  <a:pt x="5875750" y="3142034"/>
                </a:cubicBezTo>
                <a:cubicBezTo>
                  <a:pt x="5818260" y="3222521"/>
                  <a:pt x="5871229" y="3123196"/>
                  <a:pt x="5827112" y="3200400"/>
                </a:cubicBezTo>
                <a:cubicBezTo>
                  <a:pt x="5819917" y="3212991"/>
                  <a:pt x="5813368" y="3225982"/>
                  <a:pt x="5807656" y="3239311"/>
                </a:cubicBezTo>
                <a:cubicBezTo>
                  <a:pt x="5803617" y="3248736"/>
                  <a:pt x="5803205" y="3259701"/>
                  <a:pt x="5797929" y="3268494"/>
                </a:cubicBezTo>
                <a:cubicBezTo>
                  <a:pt x="5793210" y="3276358"/>
                  <a:pt x="5784958" y="3281464"/>
                  <a:pt x="5778473" y="3287949"/>
                </a:cubicBezTo>
                <a:lnTo>
                  <a:pt x="5739563" y="3404681"/>
                </a:lnTo>
                <a:lnTo>
                  <a:pt x="5720107" y="3463047"/>
                </a:lnTo>
                <a:cubicBezTo>
                  <a:pt x="5718180" y="3480394"/>
                  <a:pt x="5700652" y="3635235"/>
                  <a:pt x="5700652" y="3647872"/>
                </a:cubicBezTo>
                <a:cubicBezTo>
                  <a:pt x="5700652" y="3852179"/>
                  <a:pt x="5695614" y="4056943"/>
                  <a:pt x="5710380" y="4260715"/>
                </a:cubicBezTo>
                <a:cubicBezTo>
                  <a:pt x="5712070" y="4284036"/>
                  <a:pt x="5734483" y="4300984"/>
                  <a:pt x="5749290" y="4319081"/>
                </a:cubicBezTo>
                <a:cubicBezTo>
                  <a:pt x="5763809" y="4336827"/>
                  <a:pt x="5781716" y="4351506"/>
                  <a:pt x="5797929" y="4367719"/>
                </a:cubicBezTo>
                <a:lnTo>
                  <a:pt x="5827112" y="4396902"/>
                </a:lnTo>
                <a:cubicBezTo>
                  <a:pt x="5843325" y="4413115"/>
                  <a:pt x="5863032" y="4426463"/>
                  <a:pt x="5875750" y="4445540"/>
                </a:cubicBezTo>
                <a:cubicBezTo>
                  <a:pt x="5882235" y="4455268"/>
                  <a:pt x="5886938" y="4466456"/>
                  <a:pt x="5895205" y="4474723"/>
                </a:cubicBezTo>
                <a:cubicBezTo>
                  <a:pt x="5903472" y="4482990"/>
                  <a:pt x="5915259" y="4486876"/>
                  <a:pt x="5924388" y="4494179"/>
                </a:cubicBezTo>
                <a:cubicBezTo>
                  <a:pt x="5957271" y="4520485"/>
                  <a:pt x="5932180" y="4507807"/>
                  <a:pt x="5963299" y="4542817"/>
                </a:cubicBezTo>
                <a:cubicBezTo>
                  <a:pt x="5981578" y="4563381"/>
                  <a:pt x="6021665" y="4601183"/>
                  <a:pt x="6021665" y="4601183"/>
                </a:cubicBezTo>
                <a:cubicBezTo>
                  <a:pt x="6040356" y="4694634"/>
                  <a:pt x="6016877" y="4605599"/>
                  <a:pt x="6060576" y="4698459"/>
                </a:cubicBezTo>
                <a:cubicBezTo>
                  <a:pt x="6078525" y="4736600"/>
                  <a:pt x="6087527" y="4779045"/>
                  <a:pt x="6109214" y="4815191"/>
                </a:cubicBezTo>
                <a:cubicBezTo>
                  <a:pt x="6172645" y="4920910"/>
                  <a:pt x="6116706" y="4819706"/>
                  <a:pt x="6148124" y="4893013"/>
                </a:cubicBezTo>
                <a:cubicBezTo>
                  <a:pt x="6184185" y="4977156"/>
                  <a:pt x="6154495" y="4892667"/>
                  <a:pt x="6177307" y="4961106"/>
                </a:cubicBezTo>
                <a:cubicBezTo>
                  <a:pt x="6170822" y="4996774"/>
                  <a:pt x="6169316" y="5033718"/>
                  <a:pt x="6157852" y="5068111"/>
                </a:cubicBezTo>
                <a:cubicBezTo>
                  <a:pt x="6145506" y="5105149"/>
                  <a:pt x="6097641" y="5127706"/>
                  <a:pt x="6070303" y="5145932"/>
                </a:cubicBezTo>
                <a:cubicBezTo>
                  <a:pt x="6001511" y="5191793"/>
                  <a:pt x="6086693" y="5134224"/>
                  <a:pt x="6002210" y="5194570"/>
                </a:cubicBezTo>
                <a:cubicBezTo>
                  <a:pt x="5992697" y="5201365"/>
                  <a:pt x="5983484" y="5208797"/>
                  <a:pt x="5973027" y="5214025"/>
                </a:cubicBezTo>
                <a:cubicBezTo>
                  <a:pt x="5944486" y="5228295"/>
                  <a:pt x="5903920" y="5228359"/>
                  <a:pt x="5875750" y="5233481"/>
                </a:cubicBezTo>
                <a:cubicBezTo>
                  <a:pt x="5848871" y="5238368"/>
                  <a:pt x="5832665" y="5244599"/>
                  <a:pt x="5807656" y="5252936"/>
                </a:cubicBezTo>
                <a:cubicBezTo>
                  <a:pt x="5801171" y="5262664"/>
                  <a:pt x="5796468" y="5273852"/>
                  <a:pt x="5788201" y="5282119"/>
                </a:cubicBezTo>
                <a:cubicBezTo>
                  <a:pt x="5779934" y="5290386"/>
                  <a:pt x="5766321" y="5292445"/>
                  <a:pt x="5759018" y="5301574"/>
                </a:cubicBezTo>
                <a:cubicBezTo>
                  <a:pt x="5752612" y="5309581"/>
                  <a:pt x="5753876" y="5321586"/>
                  <a:pt x="5749290" y="5330757"/>
                </a:cubicBezTo>
                <a:cubicBezTo>
                  <a:pt x="5744062" y="5341214"/>
                  <a:pt x="5736320" y="5350212"/>
                  <a:pt x="5729835" y="5359940"/>
                </a:cubicBezTo>
                <a:cubicBezTo>
                  <a:pt x="5726592" y="5372910"/>
                  <a:pt x="5726740" y="5387243"/>
                  <a:pt x="5720107" y="5398851"/>
                </a:cubicBezTo>
                <a:cubicBezTo>
                  <a:pt x="5713282" y="5410795"/>
                  <a:pt x="5690450" y="5414285"/>
                  <a:pt x="5690924" y="5428034"/>
                </a:cubicBezTo>
                <a:cubicBezTo>
                  <a:pt x="5693864" y="5513282"/>
                  <a:pt x="5711047" y="5597750"/>
                  <a:pt x="5729835" y="5680953"/>
                </a:cubicBezTo>
                <a:cubicBezTo>
                  <a:pt x="5734000" y="5699396"/>
                  <a:pt x="5749964" y="5712993"/>
                  <a:pt x="5759018" y="5729591"/>
                </a:cubicBezTo>
                <a:cubicBezTo>
                  <a:pt x="5769434" y="5748687"/>
                  <a:pt x="5777637" y="5768943"/>
                  <a:pt x="5788201" y="5787957"/>
                </a:cubicBezTo>
                <a:cubicBezTo>
                  <a:pt x="5793879" y="5798177"/>
                  <a:pt x="5802428" y="5806683"/>
                  <a:pt x="5807656" y="5817140"/>
                </a:cubicBezTo>
                <a:cubicBezTo>
                  <a:pt x="5843930" y="5889689"/>
                  <a:pt x="5757349" y="5815471"/>
                  <a:pt x="5885478" y="5943600"/>
                </a:cubicBezTo>
                <a:cubicBezTo>
                  <a:pt x="5923083" y="5981205"/>
                  <a:pt x="5971082" y="6006830"/>
                  <a:pt x="6011937" y="6040876"/>
                </a:cubicBezTo>
                <a:cubicBezTo>
                  <a:pt x="6048101" y="6071013"/>
                  <a:pt x="6072230" y="6092809"/>
                  <a:pt x="6109214" y="6118698"/>
                </a:cubicBezTo>
                <a:cubicBezTo>
                  <a:pt x="6128370" y="6132107"/>
                  <a:pt x="6147140" y="6146253"/>
                  <a:pt x="6167580" y="6157608"/>
                </a:cubicBezTo>
                <a:cubicBezTo>
                  <a:pt x="6176544" y="6162588"/>
                  <a:pt x="6187035" y="6164093"/>
                  <a:pt x="6196763" y="6167336"/>
                </a:cubicBezTo>
                <a:cubicBezTo>
                  <a:pt x="6229188" y="6164093"/>
                  <a:pt x="6262893" y="6167192"/>
                  <a:pt x="6294039" y="6157608"/>
                </a:cubicBezTo>
                <a:cubicBezTo>
                  <a:pt x="6307188" y="6153562"/>
                  <a:pt x="6311775" y="6136056"/>
                  <a:pt x="6323222" y="6128425"/>
                </a:cubicBezTo>
                <a:cubicBezTo>
                  <a:pt x="6331754" y="6122737"/>
                  <a:pt x="6342677" y="6121940"/>
                  <a:pt x="6352405" y="6118698"/>
                </a:cubicBezTo>
                <a:cubicBezTo>
                  <a:pt x="6387542" y="6130410"/>
                  <a:pt x="6451075" y="6141334"/>
                  <a:pt x="6478865" y="6177064"/>
                </a:cubicBezTo>
                <a:cubicBezTo>
                  <a:pt x="6614780" y="6351812"/>
                  <a:pt x="6420557" y="6134344"/>
                  <a:pt x="6527503" y="6284068"/>
                </a:cubicBezTo>
                <a:cubicBezTo>
                  <a:pt x="6534298" y="6293581"/>
                  <a:pt x="6546958" y="6297038"/>
                  <a:pt x="6556686" y="6303523"/>
                </a:cubicBezTo>
                <a:cubicBezTo>
                  <a:pt x="6546958" y="6352161"/>
                  <a:pt x="6536784" y="6400712"/>
                  <a:pt x="6527503" y="6449438"/>
                </a:cubicBezTo>
                <a:cubicBezTo>
                  <a:pt x="6523813" y="6468813"/>
                  <a:pt x="6526597" y="6490163"/>
                  <a:pt x="6517776" y="6507804"/>
                </a:cubicBezTo>
                <a:cubicBezTo>
                  <a:pt x="6502481" y="6538394"/>
                  <a:pt x="6468495" y="6553197"/>
                  <a:pt x="6439954" y="6566170"/>
                </a:cubicBezTo>
                <a:cubicBezTo>
                  <a:pt x="6417473" y="6576389"/>
                  <a:pt x="6394909" y="6586488"/>
                  <a:pt x="6371861" y="6595353"/>
                </a:cubicBezTo>
                <a:cubicBezTo>
                  <a:pt x="6289590" y="6626996"/>
                  <a:pt x="6328221" y="6608387"/>
                  <a:pt x="6225946" y="6624536"/>
                </a:cubicBezTo>
                <a:cubicBezTo>
                  <a:pt x="6015075" y="6657831"/>
                  <a:pt x="6253868" y="6634360"/>
                  <a:pt x="6002210" y="6653719"/>
                </a:cubicBezTo>
                <a:lnTo>
                  <a:pt x="5914661" y="6673174"/>
                </a:lnTo>
                <a:cubicBezTo>
                  <a:pt x="5901634" y="6676180"/>
                  <a:pt x="5888904" y="6680510"/>
                  <a:pt x="5875750" y="6682902"/>
                </a:cubicBezTo>
                <a:cubicBezTo>
                  <a:pt x="5853191" y="6687004"/>
                  <a:pt x="5830354" y="6689387"/>
                  <a:pt x="5807656" y="6692630"/>
                </a:cubicBezTo>
                <a:cubicBezTo>
                  <a:pt x="5797928" y="6699115"/>
                  <a:pt x="5785957" y="6703104"/>
                  <a:pt x="5778473" y="6712085"/>
                </a:cubicBezTo>
                <a:cubicBezTo>
                  <a:pt x="5757277" y="6737520"/>
                  <a:pt x="5755417" y="6769002"/>
                  <a:pt x="5749290" y="6799634"/>
                </a:cubicBezTo>
                <a:cubicBezTo>
                  <a:pt x="5746048" y="7016885"/>
                  <a:pt x="5749001" y="7234317"/>
                  <a:pt x="5739563" y="7451387"/>
                </a:cubicBezTo>
                <a:cubicBezTo>
                  <a:pt x="5739165" y="7460550"/>
                  <a:pt x="5727269" y="7465113"/>
                  <a:pt x="5720107" y="7470842"/>
                </a:cubicBezTo>
                <a:cubicBezTo>
                  <a:pt x="5710978" y="7478145"/>
                  <a:pt x="5700652" y="7483813"/>
                  <a:pt x="5690924" y="7490298"/>
                </a:cubicBezTo>
                <a:cubicBezTo>
                  <a:pt x="5684439" y="7503268"/>
                  <a:pt x="5681723" y="7518954"/>
                  <a:pt x="5671469" y="7529208"/>
                </a:cubicBezTo>
                <a:cubicBezTo>
                  <a:pt x="5664218" y="7536459"/>
                  <a:pt x="5652535" y="7538611"/>
                  <a:pt x="5642286" y="7538936"/>
                </a:cubicBezTo>
                <a:cubicBezTo>
                  <a:pt x="5447804" y="7545110"/>
                  <a:pt x="5253180" y="7545421"/>
                  <a:pt x="5058627" y="7548664"/>
                </a:cubicBezTo>
                <a:cubicBezTo>
                  <a:pt x="5039172" y="7555149"/>
                  <a:pt x="5019302" y="7560503"/>
                  <a:pt x="5000261" y="7568119"/>
                </a:cubicBezTo>
                <a:cubicBezTo>
                  <a:pt x="4984048" y="7574604"/>
                  <a:pt x="4968563" y="7583339"/>
                  <a:pt x="4951622" y="7587574"/>
                </a:cubicBezTo>
                <a:cubicBezTo>
                  <a:pt x="4780017" y="7630475"/>
                  <a:pt x="4803711" y="7608266"/>
                  <a:pt x="4611154" y="7645940"/>
                </a:cubicBezTo>
                <a:cubicBezTo>
                  <a:pt x="4194381" y="7727483"/>
                  <a:pt x="4485900" y="7688347"/>
                  <a:pt x="4280414" y="7714034"/>
                </a:cubicBezTo>
                <a:cubicBezTo>
                  <a:pt x="4063483" y="7708325"/>
                  <a:pt x="2579983" y="7711307"/>
                  <a:pt x="1829044" y="7636213"/>
                </a:cubicBezTo>
                <a:cubicBezTo>
                  <a:pt x="1809418" y="7634250"/>
                  <a:pt x="1790249" y="7628932"/>
                  <a:pt x="1770678" y="7626485"/>
                </a:cubicBezTo>
                <a:cubicBezTo>
                  <a:pt x="1738342" y="7622443"/>
                  <a:pt x="1705789" y="7620356"/>
                  <a:pt x="1673401" y="7616757"/>
                </a:cubicBezTo>
                <a:cubicBezTo>
                  <a:pt x="1647419" y="7613870"/>
                  <a:pt x="1621520" y="7610272"/>
                  <a:pt x="1595580" y="7607030"/>
                </a:cubicBezTo>
                <a:cubicBezTo>
                  <a:pt x="1566397" y="7594060"/>
                  <a:pt x="1538970" y="7576034"/>
                  <a:pt x="1508031" y="7568119"/>
                </a:cubicBezTo>
                <a:cubicBezTo>
                  <a:pt x="1171809" y="7482108"/>
                  <a:pt x="1101658" y="7493448"/>
                  <a:pt x="729818" y="7461115"/>
                </a:cubicBezTo>
                <a:cubicBezTo>
                  <a:pt x="713605" y="7457872"/>
                  <a:pt x="696377" y="7457900"/>
                  <a:pt x="681180" y="7451387"/>
                </a:cubicBezTo>
                <a:cubicBezTo>
                  <a:pt x="663832" y="7443952"/>
                  <a:pt x="634535" y="7387456"/>
                  <a:pt x="632541" y="7383294"/>
                </a:cubicBezTo>
                <a:cubicBezTo>
                  <a:pt x="508583" y="7124598"/>
                  <a:pt x="383575" y="6871339"/>
                  <a:pt x="301801" y="6595353"/>
                </a:cubicBezTo>
                <a:cubicBezTo>
                  <a:pt x="261134" y="6458101"/>
                  <a:pt x="236950" y="6316494"/>
                  <a:pt x="204524" y="6177064"/>
                </a:cubicBezTo>
                <a:cubicBezTo>
                  <a:pt x="194796" y="6070060"/>
                  <a:pt x="191024" y="5962346"/>
                  <a:pt x="175341" y="5856051"/>
                </a:cubicBezTo>
                <a:cubicBezTo>
                  <a:pt x="132625" y="5566528"/>
                  <a:pt x="29427" y="4990289"/>
                  <a:pt x="29427" y="4990289"/>
                </a:cubicBezTo>
                <a:cubicBezTo>
                  <a:pt x="26631" y="4931579"/>
                  <a:pt x="-2979" y="4359347"/>
                  <a:pt x="244" y="4260715"/>
                </a:cubicBezTo>
                <a:cubicBezTo>
                  <a:pt x="36624" y="3147506"/>
                  <a:pt x="6882" y="3421004"/>
                  <a:pt x="116976" y="2723745"/>
                </a:cubicBezTo>
                <a:cubicBezTo>
                  <a:pt x="123461" y="2354094"/>
                  <a:pt x="124973" y="1984322"/>
                  <a:pt x="136431" y="1614791"/>
                </a:cubicBezTo>
                <a:cubicBezTo>
                  <a:pt x="138902" y="1535084"/>
                  <a:pt x="159453" y="1438720"/>
                  <a:pt x="185069" y="1361872"/>
                </a:cubicBezTo>
                <a:cubicBezTo>
                  <a:pt x="252391" y="1159906"/>
                  <a:pt x="255772" y="1174722"/>
                  <a:pt x="350439" y="972766"/>
                </a:cubicBezTo>
                <a:cubicBezTo>
                  <a:pt x="367068" y="937290"/>
                  <a:pt x="383000" y="901491"/>
                  <a:pt x="399078" y="865762"/>
                </a:cubicBezTo>
                <a:cubicBezTo>
                  <a:pt x="412183" y="836639"/>
                  <a:pt x="430242" y="809195"/>
                  <a:pt x="437988" y="778213"/>
                </a:cubicBezTo>
                <a:cubicBezTo>
                  <a:pt x="444473" y="752272"/>
                  <a:pt x="449580" y="725948"/>
                  <a:pt x="457444" y="700391"/>
                </a:cubicBezTo>
                <a:cubicBezTo>
                  <a:pt x="462579" y="683702"/>
                  <a:pt x="470768" y="668103"/>
                  <a:pt x="476899" y="651753"/>
                </a:cubicBezTo>
                <a:cubicBezTo>
                  <a:pt x="480499" y="642152"/>
                  <a:pt x="483384" y="632298"/>
                  <a:pt x="486627" y="622570"/>
                </a:cubicBezTo>
                <a:cubicBezTo>
                  <a:pt x="489014" y="601086"/>
                  <a:pt x="495756" y="517360"/>
                  <a:pt x="506082" y="486383"/>
                </a:cubicBezTo>
                <a:cubicBezTo>
                  <a:pt x="514497" y="461138"/>
                  <a:pt x="537285" y="427582"/>
                  <a:pt x="554720" y="408562"/>
                </a:cubicBezTo>
                <a:cubicBezTo>
                  <a:pt x="579509" y="381519"/>
                  <a:pt x="606601" y="356681"/>
                  <a:pt x="632541" y="330740"/>
                </a:cubicBezTo>
                <a:lnTo>
                  <a:pt x="690907" y="272374"/>
                </a:lnTo>
                <a:cubicBezTo>
                  <a:pt x="703877" y="259404"/>
                  <a:pt x="718360" y="247787"/>
                  <a:pt x="729818" y="233464"/>
                </a:cubicBezTo>
                <a:cubicBezTo>
                  <a:pt x="744826" y="214704"/>
                  <a:pt x="796260" y="146740"/>
                  <a:pt x="817367" y="136187"/>
                </a:cubicBezTo>
                <a:cubicBezTo>
                  <a:pt x="846708" y="121516"/>
                  <a:pt x="974401" y="96929"/>
                  <a:pt x="1011920" y="87549"/>
                </a:cubicBezTo>
                <a:cubicBezTo>
                  <a:pt x="1047787" y="78582"/>
                  <a:pt x="1081977" y="59678"/>
                  <a:pt x="1118924" y="58366"/>
                </a:cubicBezTo>
                <a:cubicBezTo>
                  <a:pt x="1631017" y="40185"/>
                  <a:pt x="2143621" y="41265"/>
                  <a:pt x="2655895" y="29183"/>
                </a:cubicBezTo>
                <a:cubicBezTo>
                  <a:pt x="2831064" y="25052"/>
                  <a:pt x="3005987" y="12139"/>
                  <a:pt x="3181188" y="9728"/>
                </a:cubicBezTo>
                <a:lnTo>
                  <a:pt x="4776524" y="0"/>
                </a:lnTo>
                <a:lnTo>
                  <a:pt x="5379639" y="29183"/>
                </a:lnTo>
                <a:cubicBezTo>
                  <a:pt x="5402529" y="30510"/>
                  <a:pt x="5424926" y="36552"/>
                  <a:pt x="5447733" y="38911"/>
                </a:cubicBezTo>
                <a:cubicBezTo>
                  <a:pt x="5518983" y="46282"/>
                  <a:pt x="5661741" y="58366"/>
                  <a:pt x="5661741" y="58366"/>
                </a:cubicBezTo>
                <a:cubicBezTo>
                  <a:pt x="5694167" y="68094"/>
                  <a:pt x="5725470" y="83015"/>
                  <a:pt x="5759018" y="87549"/>
                </a:cubicBezTo>
                <a:cubicBezTo>
                  <a:pt x="5846016" y="99305"/>
                  <a:pt x="6021665" y="107004"/>
                  <a:pt x="6021665" y="107004"/>
                </a:cubicBezTo>
                <a:cubicBezTo>
                  <a:pt x="6015180" y="126459"/>
                  <a:pt x="6011381" y="147027"/>
                  <a:pt x="6002210" y="165370"/>
                </a:cubicBezTo>
                <a:cubicBezTo>
                  <a:pt x="5998108" y="173573"/>
                  <a:pt x="5989993" y="179194"/>
                  <a:pt x="5982754" y="184825"/>
                </a:cubicBezTo>
                <a:cubicBezTo>
                  <a:pt x="5960736" y="201950"/>
                  <a:pt x="5938417" y="218845"/>
                  <a:pt x="5914661" y="233464"/>
                </a:cubicBezTo>
                <a:cubicBezTo>
                  <a:pt x="5896136" y="244864"/>
                  <a:pt x="5866023" y="298315"/>
                  <a:pt x="5856295" y="311285"/>
                </a:cubicBezTo>
                <a:close/>
              </a:path>
            </a:pathLst>
          </a:custGeom>
          <a:solidFill>
            <a:schemeClr val="accent6">
              <a:alpha val="51000"/>
            </a:schemeClr>
          </a:solidFill>
          <a:ln w="127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" y="7686"/>
            <a:ext cx="9144000" cy="10834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prototypical TCS paper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78479" y="1655260"/>
            <a:ext cx="3473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latin typeface="Edwardian Script ITC" panose="030303020407070D0804" pitchFamily="66" charset="0"/>
              </a:rPr>
              <a:t>Algorithmica</a:t>
            </a:r>
            <a:endParaRPr lang="en-US" sz="6600" b="1" i="1" dirty="0">
              <a:latin typeface="Edwardian Script ITC" panose="030303020407070D08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9127" y="1716509"/>
            <a:ext cx="3473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latin typeface="Edwardian Script ITC" panose="030303020407070D0804" pitchFamily="66" charset="0"/>
              </a:rPr>
              <a:t>Intractabilia</a:t>
            </a:r>
            <a:endParaRPr lang="en-US" sz="6600" b="1" i="1" dirty="0">
              <a:latin typeface="Edwardian Script ITC" panose="030303020407070D0804" pitchFamily="66" charset="0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3338003" y="1106822"/>
            <a:ext cx="2432481" cy="1819209"/>
          </a:xfrm>
          <a:prstGeom prst="diamond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9204" y="1630119"/>
            <a:ext cx="1732301" cy="858664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Interesting problem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2700000">
            <a:off x="3048887" y="2443851"/>
            <a:ext cx="648070" cy="92570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8900000">
            <a:off x="5411530" y="2425597"/>
            <a:ext cx="648070" cy="92570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82815" y="3397666"/>
            <a:ext cx="2590107" cy="978231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737336" y="3516174"/>
            <a:ext cx="2725712" cy="1198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Efficient Algorithm</a:t>
            </a:r>
            <a:r>
              <a:rPr lang="en-US" sz="2200" dirty="0" smtClean="0">
                <a:solidFill>
                  <a:schemeClr val="bg1"/>
                </a:solidFill>
              </a:rPr>
              <a:t/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(e.g. MAX-FLOW in P)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47683" y="3405164"/>
            <a:ext cx="3048845" cy="1031010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5647683" y="3511957"/>
            <a:ext cx="3253126" cy="1057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bg1"/>
                </a:solidFill>
              </a:rPr>
              <a:t>Hardness Reduction</a:t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(e.g. MAX-CUT NP-hard)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>
          <a:xfrm>
            <a:off x="167608" y="4973259"/>
            <a:ext cx="8141891" cy="602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Can we make algorithms boring?</a:t>
            </a:r>
            <a:endParaRPr lang="en-US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24261" y="5237830"/>
            <a:ext cx="6309831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"/>
          <p:cNvSpPr txBox="1">
            <a:spLocks/>
          </p:cNvSpPr>
          <p:nvPr/>
        </p:nvSpPr>
        <p:spPr>
          <a:xfrm>
            <a:off x="167608" y="5472200"/>
            <a:ext cx="8869388" cy="752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Can we reduce creativity in algorithm design?</a:t>
            </a:r>
            <a:endParaRPr lang="en-US" b="1" dirty="0"/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167607" y="6016631"/>
            <a:ext cx="8141892" cy="593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Can we characterize the “easy” problems?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63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136" y="-3824345"/>
            <a:ext cx="22569055" cy="15031344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1303750" y="-311285"/>
            <a:ext cx="6556686" cy="7714034"/>
          </a:xfrm>
          <a:custGeom>
            <a:avLst/>
            <a:gdLst>
              <a:gd name="connsiteX0" fmla="*/ 5856295 w 6556686"/>
              <a:gd name="connsiteY0" fmla="*/ 311285 h 7714034"/>
              <a:gd name="connsiteX1" fmla="*/ 5856295 w 6556686"/>
              <a:gd name="connsiteY1" fmla="*/ 311285 h 7714034"/>
              <a:gd name="connsiteX2" fmla="*/ 5788201 w 6556686"/>
              <a:gd name="connsiteY2" fmla="*/ 379379 h 7714034"/>
              <a:gd name="connsiteX3" fmla="*/ 5768746 w 6556686"/>
              <a:gd name="connsiteY3" fmla="*/ 418289 h 7714034"/>
              <a:gd name="connsiteX4" fmla="*/ 5739563 w 6556686"/>
              <a:gd name="connsiteY4" fmla="*/ 564204 h 7714034"/>
              <a:gd name="connsiteX5" fmla="*/ 5729835 w 6556686"/>
              <a:gd name="connsiteY5" fmla="*/ 593387 h 7714034"/>
              <a:gd name="connsiteX6" fmla="*/ 5681197 w 6556686"/>
              <a:gd name="connsiteY6" fmla="*/ 651753 h 7714034"/>
              <a:gd name="connsiteX7" fmla="*/ 5671469 w 6556686"/>
              <a:gd name="connsiteY7" fmla="*/ 680936 h 7714034"/>
              <a:gd name="connsiteX8" fmla="*/ 5642286 w 6556686"/>
              <a:gd name="connsiteY8" fmla="*/ 778213 h 7714034"/>
              <a:gd name="connsiteX9" fmla="*/ 5622831 w 6556686"/>
              <a:gd name="connsiteY9" fmla="*/ 817123 h 7714034"/>
              <a:gd name="connsiteX10" fmla="*/ 5613103 w 6556686"/>
              <a:gd name="connsiteY10" fmla="*/ 846306 h 7714034"/>
              <a:gd name="connsiteX11" fmla="*/ 5593648 w 6556686"/>
              <a:gd name="connsiteY11" fmla="*/ 875489 h 7714034"/>
              <a:gd name="connsiteX12" fmla="*/ 5545010 w 6556686"/>
              <a:gd name="connsiteY12" fmla="*/ 943583 h 7714034"/>
              <a:gd name="connsiteX13" fmla="*/ 5506099 w 6556686"/>
              <a:gd name="connsiteY13" fmla="*/ 1021404 h 7714034"/>
              <a:gd name="connsiteX14" fmla="*/ 5476916 w 6556686"/>
              <a:gd name="connsiteY14" fmla="*/ 1040859 h 7714034"/>
              <a:gd name="connsiteX15" fmla="*/ 5476916 w 6556686"/>
              <a:gd name="connsiteY15" fmla="*/ 1420238 h 7714034"/>
              <a:gd name="connsiteX16" fmla="*/ 5496371 w 6556686"/>
              <a:gd name="connsiteY16" fmla="*/ 1439694 h 7714034"/>
              <a:gd name="connsiteX17" fmla="*/ 5515827 w 6556686"/>
              <a:gd name="connsiteY17" fmla="*/ 1478604 h 7714034"/>
              <a:gd name="connsiteX18" fmla="*/ 5564465 w 6556686"/>
              <a:gd name="connsiteY18" fmla="*/ 1556425 h 7714034"/>
              <a:gd name="connsiteX19" fmla="*/ 5583920 w 6556686"/>
              <a:gd name="connsiteY19" fmla="*/ 1614791 h 7714034"/>
              <a:gd name="connsiteX20" fmla="*/ 5622831 w 6556686"/>
              <a:gd name="connsiteY20" fmla="*/ 1663430 h 7714034"/>
              <a:gd name="connsiteX21" fmla="*/ 5671469 w 6556686"/>
              <a:gd name="connsiteY21" fmla="*/ 1721796 h 7714034"/>
              <a:gd name="connsiteX22" fmla="*/ 5681197 w 6556686"/>
              <a:gd name="connsiteY22" fmla="*/ 1750979 h 7714034"/>
              <a:gd name="connsiteX23" fmla="*/ 5720107 w 6556686"/>
              <a:gd name="connsiteY23" fmla="*/ 1780162 h 7714034"/>
              <a:gd name="connsiteX24" fmla="*/ 5739563 w 6556686"/>
              <a:gd name="connsiteY24" fmla="*/ 1799617 h 7714034"/>
              <a:gd name="connsiteX25" fmla="*/ 5778473 w 6556686"/>
              <a:gd name="connsiteY25" fmla="*/ 1867711 h 7714034"/>
              <a:gd name="connsiteX26" fmla="*/ 5797929 w 6556686"/>
              <a:gd name="connsiteY26" fmla="*/ 1887166 h 7714034"/>
              <a:gd name="connsiteX27" fmla="*/ 5836839 w 6556686"/>
              <a:gd name="connsiteY27" fmla="*/ 1945532 h 7714034"/>
              <a:gd name="connsiteX28" fmla="*/ 5856295 w 6556686"/>
              <a:gd name="connsiteY28" fmla="*/ 1974715 h 7714034"/>
              <a:gd name="connsiteX29" fmla="*/ 5875750 w 6556686"/>
              <a:gd name="connsiteY29" fmla="*/ 2023353 h 7714034"/>
              <a:gd name="connsiteX30" fmla="*/ 5895205 w 6556686"/>
              <a:gd name="connsiteY30" fmla="*/ 2062264 h 7714034"/>
              <a:gd name="connsiteX31" fmla="*/ 5914661 w 6556686"/>
              <a:gd name="connsiteY31" fmla="*/ 2149813 h 7714034"/>
              <a:gd name="connsiteX32" fmla="*/ 5924388 w 6556686"/>
              <a:gd name="connsiteY32" fmla="*/ 2178996 h 7714034"/>
              <a:gd name="connsiteX33" fmla="*/ 5943844 w 6556686"/>
              <a:gd name="connsiteY33" fmla="*/ 2208179 h 7714034"/>
              <a:gd name="connsiteX34" fmla="*/ 5973027 w 6556686"/>
              <a:gd name="connsiteY34" fmla="*/ 2276272 h 7714034"/>
              <a:gd name="connsiteX35" fmla="*/ 5982754 w 6556686"/>
              <a:gd name="connsiteY35" fmla="*/ 2334638 h 7714034"/>
              <a:gd name="connsiteX36" fmla="*/ 6021665 w 6556686"/>
              <a:gd name="connsiteY36" fmla="*/ 2490281 h 7714034"/>
              <a:gd name="connsiteX37" fmla="*/ 6002210 w 6556686"/>
              <a:gd name="connsiteY37" fmla="*/ 2947481 h 7714034"/>
              <a:gd name="connsiteX38" fmla="*/ 5963299 w 6556686"/>
              <a:gd name="connsiteY38" fmla="*/ 3005847 h 7714034"/>
              <a:gd name="connsiteX39" fmla="*/ 5924388 w 6556686"/>
              <a:gd name="connsiteY39" fmla="*/ 3054485 h 7714034"/>
              <a:gd name="connsiteX40" fmla="*/ 5895205 w 6556686"/>
              <a:gd name="connsiteY40" fmla="*/ 3103123 h 7714034"/>
              <a:gd name="connsiteX41" fmla="*/ 5875750 w 6556686"/>
              <a:gd name="connsiteY41" fmla="*/ 3142034 h 7714034"/>
              <a:gd name="connsiteX42" fmla="*/ 5827112 w 6556686"/>
              <a:gd name="connsiteY42" fmla="*/ 3200400 h 7714034"/>
              <a:gd name="connsiteX43" fmla="*/ 5807656 w 6556686"/>
              <a:gd name="connsiteY43" fmla="*/ 3239311 h 7714034"/>
              <a:gd name="connsiteX44" fmla="*/ 5797929 w 6556686"/>
              <a:gd name="connsiteY44" fmla="*/ 3268494 h 7714034"/>
              <a:gd name="connsiteX45" fmla="*/ 5778473 w 6556686"/>
              <a:gd name="connsiteY45" fmla="*/ 3287949 h 7714034"/>
              <a:gd name="connsiteX46" fmla="*/ 5739563 w 6556686"/>
              <a:gd name="connsiteY46" fmla="*/ 3404681 h 7714034"/>
              <a:gd name="connsiteX47" fmla="*/ 5720107 w 6556686"/>
              <a:gd name="connsiteY47" fmla="*/ 3463047 h 7714034"/>
              <a:gd name="connsiteX48" fmla="*/ 5700652 w 6556686"/>
              <a:gd name="connsiteY48" fmla="*/ 3647872 h 7714034"/>
              <a:gd name="connsiteX49" fmla="*/ 5710380 w 6556686"/>
              <a:gd name="connsiteY49" fmla="*/ 4260715 h 7714034"/>
              <a:gd name="connsiteX50" fmla="*/ 5749290 w 6556686"/>
              <a:gd name="connsiteY50" fmla="*/ 4319081 h 7714034"/>
              <a:gd name="connsiteX51" fmla="*/ 5797929 w 6556686"/>
              <a:gd name="connsiteY51" fmla="*/ 4367719 h 7714034"/>
              <a:gd name="connsiteX52" fmla="*/ 5827112 w 6556686"/>
              <a:gd name="connsiteY52" fmla="*/ 4396902 h 7714034"/>
              <a:gd name="connsiteX53" fmla="*/ 5875750 w 6556686"/>
              <a:gd name="connsiteY53" fmla="*/ 4445540 h 7714034"/>
              <a:gd name="connsiteX54" fmla="*/ 5895205 w 6556686"/>
              <a:gd name="connsiteY54" fmla="*/ 4474723 h 7714034"/>
              <a:gd name="connsiteX55" fmla="*/ 5924388 w 6556686"/>
              <a:gd name="connsiteY55" fmla="*/ 4494179 h 7714034"/>
              <a:gd name="connsiteX56" fmla="*/ 5963299 w 6556686"/>
              <a:gd name="connsiteY56" fmla="*/ 4542817 h 7714034"/>
              <a:gd name="connsiteX57" fmla="*/ 6021665 w 6556686"/>
              <a:gd name="connsiteY57" fmla="*/ 4601183 h 7714034"/>
              <a:gd name="connsiteX58" fmla="*/ 6060576 w 6556686"/>
              <a:gd name="connsiteY58" fmla="*/ 4698459 h 7714034"/>
              <a:gd name="connsiteX59" fmla="*/ 6109214 w 6556686"/>
              <a:gd name="connsiteY59" fmla="*/ 4815191 h 7714034"/>
              <a:gd name="connsiteX60" fmla="*/ 6148124 w 6556686"/>
              <a:gd name="connsiteY60" fmla="*/ 4893013 h 7714034"/>
              <a:gd name="connsiteX61" fmla="*/ 6177307 w 6556686"/>
              <a:gd name="connsiteY61" fmla="*/ 4961106 h 7714034"/>
              <a:gd name="connsiteX62" fmla="*/ 6157852 w 6556686"/>
              <a:gd name="connsiteY62" fmla="*/ 5068111 h 7714034"/>
              <a:gd name="connsiteX63" fmla="*/ 6070303 w 6556686"/>
              <a:gd name="connsiteY63" fmla="*/ 5145932 h 7714034"/>
              <a:gd name="connsiteX64" fmla="*/ 6002210 w 6556686"/>
              <a:gd name="connsiteY64" fmla="*/ 5194570 h 7714034"/>
              <a:gd name="connsiteX65" fmla="*/ 5973027 w 6556686"/>
              <a:gd name="connsiteY65" fmla="*/ 5214025 h 7714034"/>
              <a:gd name="connsiteX66" fmla="*/ 5875750 w 6556686"/>
              <a:gd name="connsiteY66" fmla="*/ 5233481 h 7714034"/>
              <a:gd name="connsiteX67" fmla="*/ 5807656 w 6556686"/>
              <a:gd name="connsiteY67" fmla="*/ 5252936 h 7714034"/>
              <a:gd name="connsiteX68" fmla="*/ 5788201 w 6556686"/>
              <a:gd name="connsiteY68" fmla="*/ 5282119 h 7714034"/>
              <a:gd name="connsiteX69" fmla="*/ 5759018 w 6556686"/>
              <a:gd name="connsiteY69" fmla="*/ 5301574 h 7714034"/>
              <a:gd name="connsiteX70" fmla="*/ 5749290 w 6556686"/>
              <a:gd name="connsiteY70" fmla="*/ 5330757 h 7714034"/>
              <a:gd name="connsiteX71" fmla="*/ 5729835 w 6556686"/>
              <a:gd name="connsiteY71" fmla="*/ 5359940 h 7714034"/>
              <a:gd name="connsiteX72" fmla="*/ 5720107 w 6556686"/>
              <a:gd name="connsiteY72" fmla="*/ 5398851 h 7714034"/>
              <a:gd name="connsiteX73" fmla="*/ 5690924 w 6556686"/>
              <a:gd name="connsiteY73" fmla="*/ 5428034 h 7714034"/>
              <a:gd name="connsiteX74" fmla="*/ 5729835 w 6556686"/>
              <a:gd name="connsiteY74" fmla="*/ 5680953 h 7714034"/>
              <a:gd name="connsiteX75" fmla="*/ 5759018 w 6556686"/>
              <a:gd name="connsiteY75" fmla="*/ 5729591 h 7714034"/>
              <a:gd name="connsiteX76" fmla="*/ 5788201 w 6556686"/>
              <a:gd name="connsiteY76" fmla="*/ 5787957 h 7714034"/>
              <a:gd name="connsiteX77" fmla="*/ 5807656 w 6556686"/>
              <a:gd name="connsiteY77" fmla="*/ 5817140 h 7714034"/>
              <a:gd name="connsiteX78" fmla="*/ 5885478 w 6556686"/>
              <a:gd name="connsiteY78" fmla="*/ 5943600 h 7714034"/>
              <a:gd name="connsiteX79" fmla="*/ 6011937 w 6556686"/>
              <a:gd name="connsiteY79" fmla="*/ 6040876 h 7714034"/>
              <a:gd name="connsiteX80" fmla="*/ 6109214 w 6556686"/>
              <a:gd name="connsiteY80" fmla="*/ 6118698 h 7714034"/>
              <a:gd name="connsiteX81" fmla="*/ 6167580 w 6556686"/>
              <a:gd name="connsiteY81" fmla="*/ 6157608 h 7714034"/>
              <a:gd name="connsiteX82" fmla="*/ 6196763 w 6556686"/>
              <a:gd name="connsiteY82" fmla="*/ 6167336 h 7714034"/>
              <a:gd name="connsiteX83" fmla="*/ 6294039 w 6556686"/>
              <a:gd name="connsiteY83" fmla="*/ 6157608 h 7714034"/>
              <a:gd name="connsiteX84" fmla="*/ 6323222 w 6556686"/>
              <a:gd name="connsiteY84" fmla="*/ 6128425 h 7714034"/>
              <a:gd name="connsiteX85" fmla="*/ 6352405 w 6556686"/>
              <a:gd name="connsiteY85" fmla="*/ 6118698 h 7714034"/>
              <a:gd name="connsiteX86" fmla="*/ 6478865 w 6556686"/>
              <a:gd name="connsiteY86" fmla="*/ 6177064 h 7714034"/>
              <a:gd name="connsiteX87" fmla="*/ 6527503 w 6556686"/>
              <a:gd name="connsiteY87" fmla="*/ 6284068 h 7714034"/>
              <a:gd name="connsiteX88" fmla="*/ 6556686 w 6556686"/>
              <a:gd name="connsiteY88" fmla="*/ 6303523 h 7714034"/>
              <a:gd name="connsiteX89" fmla="*/ 6527503 w 6556686"/>
              <a:gd name="connsiteY89" fmla="*/ 6449438 h 7714034"/>
              <a:gd name="connsiteX90" fmla="*/ 6517776 w 6556686"/>
              <a:gd name="connsiteY90" fmla="*/ 6507804 h 7714034"/>
              <a:gd name="connsiteX91" fmla="*/ 6439954 w 6556686"/>
              <a:gd name="connsiteY91" fmla="*/ 6566170 h 7714034"/>
              <a:gd name="connsiteX92" fmla="*/ 6371861 w 6556686"/>
              <a:gd name="connsiteY92" fmla="*/ 6595353 h 7714034"/>
              <a:gd name="connsiteX93" fmla="*/ 6225946 w 6556686"/>
              <a:gd name="connsiteY93" fmla="*/ 6624536 h 7714034"/>
              <a:gd name="connsiteX94" fmla="*/ 6002210 w 6556686"/>
              <a:gd name="connsiteY94" fmla="*/ 6653719 h 7714034"/>
              <a:gd name="connsiteX95" fmla="*/ 5914661 w 6556686"/>
              <a:gd name="connsiteY95" fmla="*/ 6673174 h 7714034"/>
              <a:gd name="connsiteX96" fmla="*/ 5875750 w 6556686"/>
              <a:gd name="connsiteY96" fmla="*/ 6682902 h 7714034"/>
              <a:gd name="connsiteX97" fmla="*/ 5807656 w 6556686"/>
              <a:gd name="connsiteY97" fmla="*/ 6692630 h 7714034"/>
              <a:gd name="connsiteX98" fmla="*/ 5778473 w 6556686"/>
              <a:gd name="connsiteY98" fmla="*/ 6712085 h 7714034"/>
              <a:gd name="connsiteX99" fmla="*/ 5749290 w 6556686"/>
              <a:gd name="connsiteY99" fmla="*/ 6799634 h 7714034"/>
              <a:gd name="connsiteX100" fmla="*/ 5739563 w 6556686"/>
              <a:gd name="connsiteY100" fmla="*/ 7451387 h 7714034"/>
              <a:gd name="connsiteX101" fmla="*/ 5720107 w 6556686"/>
              <a:gd name="connsiteY101" fmla="*/ 7470842 h 7714034"/>
              <a:gd name="connsiteX102" fmla="*/ 5690924 w 6556686"/>
              <a:gd name="connsiteY102" fmla="*/ 7490298 h 7714034"/>
              <a:gd name="connsiteX103" fmla="*/ 5671469 w 6556686"/>
              <a:gd name="connsiteY103" fmla="*/ 7529208 h 7714034"/>
              <a:gd name="connsiteX104" fmla="*/ 5642286 w 6556686"/>
              <a:gd name="connsiteY104" fmla="*/ 7538936 h 7714034"/>
              <a:gd name="connsiteX105" fmla="*/ 5058627 w 6556686"/>
              <a:gd name="connsiteY105" fmla="*/ 7548664 h 7714034"/>
              <a:gd name="connsiteX106" fmla="*/ 5000261 w 6556686"/>
              <a:gd name="connsiteY106" fmla="*/ 7568119 h 7714034"/>
              <a:gd name="connsiteX107" fmla="*/ 4951622 w 6556686"/>
              <a:gd name="connsiteY107" fmla="*/ 7587574 h 7714034"/>
              <a:gd name="connsiteX108" fmla="*/ 4611154 w 6556686"/>
              <a:gd name="connsiteY108" fmla="*/ 7645940 h 7714034"/>
              <a:gd name="connsiteX109" fmla="*/ 4280414 w 6556686"/>
              <a:gd name="connsiteY109" fmla="*/ 7714034 h 7714034"/>
              <a:gd name="connsiteX110" fmla="*/ 1829044 w 6556686"/>
              <a:gd name="connsiteY110" fmla="*/ 7636213 h 7714034"/>
              <a:gd name="connsiteX111" fmla="*/ 1770678 w 6556686"/>
              <a:gd name="connsiteY111" fmla="*/ 7626485 h 7714034"/>
              <a:gd name="connsiteX112" fmla="*/ 1673401 w 6556686"/>
              <a:gd name="connsiteY112" fmla="*/ 7616757 h 7714034"/>
              <a:gd name="connsiteX113" fmla="*/ 1595580 w 6556686"/>
              <a:gd name="connsiteY113" fmla="*/ 7607030 h 7714034"/>
              <a:gd name="connsiteX114" fmla="*/ 1508031 w 6556686"/>
              <a:gd name="connsiteY114" fmla="*/ 7568119 h 7714034"/>
              <a:gd name="connsiteX115" fmla="*/ 729818 w 6556686"/>
              <a:gd name="connsiteY115" fmla="*/ 7461115 h 7714034"/>
              <a:gd name="connsiteX116" fmla="*/ 681180 w 6556686"/>
              <a:gd name="connsiteY116" fmla="*/ 7451387 h 7714034"/>
              <a:gd name="connsiteX117" fmla="*/ 632541 w 6556686"/>
              <a:gd name="connsiteY117" fmla="*/ 7383294 h 7714034"/>
              <a:gd name="connsiteX118" fmla="*/ 301801 w 6556686"/>
              <a:gd name="connsiteY118" fmla="*/ 6595353 h 7714034"/>
              <a:gd name="connsiteX119" fmla="*/ 204524 w 6556686"/>
              <a:gd name="connsiteY119" fmla="*/ 6177064 h 7714034"/>
              <a:gd name="connsiteX120" fmla="*/ 175341 w 6556686"/>
              <a:gd name="connsiteY120" fmla="*/ 5856051 h 7714034"/>
              <a:gd name="connsiteX121" fmla="*/ 29427 w 6556686"/>
              <a:gd name="connsiteY121" fmla="*/ 4990289 h 7714034"/>
              <a:gd name="connsiteX122" fmla="*/ 244 w 6556686"/>
              <a:gd name="connsiteY122" fmla="*/ 4260715 h 7714034"/>
              <a:gd name="connsiteX123" fmla="*/ 116976 w 6556686"/>
              <a:gd name="connsiteY123" fmla="*/ 2723745 h 7714034"/>
              <a:gd name="connsiteX124" fmla="*/ 136431 w 6556686"/>
              <a:gd name="connsiteY124" fmla="*/ 1614791 h 7714034"/>
              <a:gd name="connsiteX125" fmla="*/ 185069 w 6556686"/>
              <a:gd name="connsiteY125" fmla="*/ 1361872 h 7714034"/>
              <a:gd name="connsiteX126" fmla="*/ 350439 w 6556686"/>
              <a:gd name="connsiteY126" fmla="*/ 972766 h 7714034"/>
              <a:gd name="connsiteX127" fmla="*/ 399078 w 6556686"/>
              <a:gd name="connsiteY127" fmla="*/ 865762 h 7714034"/>
              <a:gd name="connsiteX128" fmla="*/ 437988 w 6556686"/>
              <a:gd name="connsiteY128" fmla="*/ 778213 h 7714034"/>
              <a:gd name="connsiteX129" fmla="*/ 457444 w 6556686"/>
              <a:gd name="connsiteY129" fmla="*/ 700391 h 7714034"/>
              <a:gd name="connsiteX130" fmla="*/ 476899 w 6556686"/>
              <a:gd name="connsiteY130" fmla="*/ 651753 h 7714034"/>
              <a:gd name="connsiteX131" fmla="*/ 486627 w 6556686"/>
              <a:gd name="connsiteY131" fmla="*/ 622570 h 7714034"/>
              <a:gd name="connsiteX132" fmla="*/ 506082 w 6556686"/>
              <a:gd name="connsiteY132" fmla="*/ 486383 h 7714034"/>
              <a:gd name="connsiteX133" fmla="*/ 554720 w 6556686"/>
              <a:gd name="connsiteY133" fmla="*/ 408562 h 7714034"/>
              <a:gd name="connsiteX134" fmla="*/ 632541 w 6556686"/>
              <a:gd name="connsiteY134" fmla="*/ 330740 h 7714034"/>
              <a:gd name="connsiteX135" fmla="*/ 690907 w 6556686"/>
              <a:gd name="connsiteY135" fmla="*/ 272374 h 7714034"/>
              <a:gd name="connsiteX136" fmla="*/ 729818 w 6556686"/>
              <a:gd name="connsiteY136" fmla="*/ 233464 h 7714034"/>
              <a:gd name="connsiteX137" fmla="*/ 817367 w 6556686"/>
              <a:gd name="connsiteY137" fmla="*/ 136187 h 7714034"/>
              <a:gd name="connsiteX138" fmla="*/ 1011920 w 6556686"/>
              <a:gd name="connsiteY138" fmla="*/ 87549 h 7714034"/>
              <a:gd name="connsiteX139" fmla="*/ 1118924 w 6556686"/>
              <a:gd name="connsiteY139" fmla="*/ 58366 h 7714034"/>
              <a:gd name="connsiteX140" fmla="*/ 2655895 w 6556686"/>
              <a:gd name="connsiteY140" fmla="*/ 29183 h 7714034"/>
              <a:gd name="connsiteX141" fmla="*/ 3181188 w 6556686"/>
              <a:gd name="connsiteY141" fmla="*/ 9728 h 7714034"/>
              <a:gd name="connsiteX142" fmla="*/ 4776524 w 6556686"/>
              <a:gd name="connsiteY142" fmla="*/ 0 h 7714034"/>
              <a:gd name="connsiteX143" fmla="*/ 5379639 w 6556686"/>
              <a:gd name="connsiteY143" fmla="*/ 29183 h 7714034"/>
              <a:gd name="connsiteX144" fmla="*/ 5447733 w 6556686"/>
              <a:gd name="connsiteY144" fmla="*/ 38911 h 7714034"/>
              <a:gd name="connsiteX145" fmla="*/ 5661741 w 6556686"/>
              <a:gd name="connsiteY145" fmla="*/ 58366 h 7714034"/>
              <a:gd name="connsiteX146" fmla="*/ 5759018 w 6556686"/>
              <a:gd name="connsiteY146" fmla="*/ 87549 h 7714034"/>
              <a:gd name="connsiteX147" fmla="*/ 6021665 w 6556686"/>
              <a:gd name="connsiteY147" fmla="*/ 107004 h 7714034"/>
              <a:gd name="connsiteX148" fmla="*/ 6002210 w 6556686"/>
              <a:gd name="connsiteY148" fmla="*/ 165370 h 7714034"/>
              <a:gd name="connsiteX149" fmla="*/ 5982754 w 6556686"/>
              <a:gd name="connsiteY149" fmla="*/ 184825 h 7714034"/>
              <a:gd name="connsiteX150" fmla="*/ 5914661 w 6556686"/>
              <a:gd name="connsiteY150" fmla="*/ 233464 h 7714034"/>
              <a:gd name="connsiteX151" fmla="*/ 5856295 w 6556686"/>
              <a:gd name="connsiteY151" fmla="*/ 311285 h 771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6556686" h="7714034">
                <a:moveTo>
                  <a:pt x="5856295" y="311285"/>
                </a:moveTo>
                <a:lnTo>
                  <a:pt x="5856295" y="311285"/>
                </a:lnTo>
                <a:cubicBezTo>
                  <a:pt x="5833597" y="333983"/>
                  <a:pt x="5808528" y="354535"/>
                  <a:pt x="5788201" y="379379"/>
                </a:cubicBezTo>
                <a:cubicBezTo>
                  <a:pt x="5779018" y="390602"/>
                  <a:pt x="5774458" y="404961"/>
                  <a:pt x="5768746" y="418289"/>
                </a:cubicBezTo>
                <a:cubicBezTo>
                  <a:pt x="5744013" y="476000"/>
                  <a:pt x="5770439" y="471578"/>
                  <a:pt x="5739563" y="564204"/>
                </a:cubicBezTo>
                <a:cubicBezTo>
                  <a:pt x="5736320" y="573932"/>
                  <a:pt x="5735523" y="584855"/>
                  <a:pt x="5729835" y="593387"/>
                </a:cubicBezTo>
                <a:cubicBezTo>
                  <a:pt x="5686807" y="657929"/>
                  <a:pt x="5713024" y="588100"/>
                  <a:pt x="5681197" y="651753"/>
                </a:cubicBezTo>
                <a:cubicBezTo>
                  <a:pt x="5676611" y="660924"/>
                  <a:pt x="5674286" y="671077"/>
                  <a:pt x="5671469" y="680936"/>
                </a:cubicBezTo>
                <a:cubicBezTo>
                  <a:pt x="5662160" y="713516"/>
                  <a:pt x="5657696" y="747393"/>
                  <a:pt x="5642286" y="778213"/>
                </a:cubicBezTo>
                <a:cubicBezTo>
                  <a:pt x="5635801" y="791183"/>
                  <a:pt x="5628543" y="803795"/>
                  <a:pt x="5622831" y="817123"/>
                </a:cubicBezTo>
                <a:cubicBezTo>
                  <a:pt x="5618792" y="826548"/>
                  <a:pt x="5617689" y="837135"/>
                  <a:pt x="5613103" y="846306"/>
                </a:cubicBezTo>
                <a:cubicBezTo>
                  <a:pt x="5607875" y="856763"/>
                  <a:pt x="5598396" y="864805"/>
                  <a:pt x="5593648" y="875489"/>
                </a:cubicBezTo>
                <a:cubicBezTo>
                  <a:pt x="5562069" y="946543"/>
                  <a:pt x="5598089" y="925889"/>
                  <a:pt x="5545010" y="943583"/>
                </a:cubicBezTo>
                <a:cubicBezTo>
                  <a:pt x="5535722" y="966803"/>
                  <a:pt x="5525525" y="1001978"/>
                  <a:pt x="5506099" y="1021404"/>
                </a:cubicBezTo>
                <a:cubicBezTo>
                  <a:pt x="5497832" y="1029671"/>
                  <a:pt x="5486644" y="1034374"/>
                  <a:pt x="5476916" y="1040859"/>
                </a:cubicBezTo>
                <a:cubicBezTo>
                  <a:pt x="5441303" y="1183308"/>
                  <a:pt x="5452777" y="1122522"/>
                  <a:pt x="5476916" y="1420238"/>
                </a:cubicBezTo>
                <a:cubicBezTo>
                  <a:pt x="5477657" y="1429379"/>
                  <a:pt x="5491284" y="1432063"/>
                  <a:pt x="5496371" y="1439694"/>
                </a:cubicBezTo>
                <a:cubicBezTo>
                  <a:pt x="5504415" y="1451760"/>
                  <a:pt x="5510441" y="1465140"/>
                  <a:pt x="5515827" y="1478604"/>
                </a:cubicBezTo>
                <a:cubicBezTo>
                  <a:pt x="5545294" y="1552271"/>
                  <a:pt x="5514618" y="1523194"/>
                  <a:pt x="5564465" y="1556425"/>
                </a:cubicBezTo>
                <a:cubicBezTo>
                  <a:pt x="5570950" y="1575880"/>
                  <a:pt x="5572544" y="1597728"/>
                  <a:pt x="5583920" y="1614791"/>
                </a:cubicBezTo>
                <a:cubicBezTo>
                  <a:pt x="5643813" y="1704627"/>
                  <a:pt x="5567379" y="1594113"/>
                  <a:pt x="5622831" y="1663430"/>
                </a:cubicBezTo>
                <a:cubicBezTo>
                  <a:pt x="5676997" y="1731140"/>
                  <a:pt x="5602154" y="1652481"/>
                  <a:pt x="5671469" y="1721796"/>
                </a:cubicBezTo>
                <a:cubicBezTo>
                  <a:pt x="5674712" y="1731524"/>
                  <a:pt x="5674633" y="1743102"/>
                  <a:pt x="5681197" y="1750979"/>
                </a:cubicBezTo>
                <a:cubicBezTo>
                  <a:pt x="5691576" y="1763434"/>
                  <a:pt x="5707652" y="1769783"/>
                  <a:pt x="5720107" y="1780162"/>
                </a:cubicBezTo>
                <a:cubicBezTo>
                  <a:pt x="5727153" y="1786033"/>
                  <a:pt x="5733078" y="1793132"/>
                  <a:pt x="5739563" y="1799617"/>
                </a:cubicBezTo>
                <a:cubicBezTo>
                  <a:pt x="5752876" y="1826244"/>
                  <a:pt x="5760141" y="1844797"/>
                  <a:pt x="5778473" y="1867711"/>
                </a:cubicBezTo>
                <a:cubicBezTo>
                  <a:pt x="5784202" y="1874873"/>
                  <a:pt x="5792426" y="1879829"/>
                  <a:pt x="5797929" y="1887166"/>
                </a:cubicBezTo>
                <a:cubicBezTo>
                  <a:pt x="5811958" y="1905872"/>
                  <a:pt x="5823869" y="1926077"/>
                  <a:pt x="5836839" y="1945532"/>
                </a:cubicBezTo>
                <a:cubicBezTo>
                  <a:pt x="5843324" y="1955260"/>
                  <a:pt x="5851953" y="1963860"/>
                  <a:pt x="5856295" y="1974715"/>
                </a:cubicBezTo>
                <a:cubicBezTo>
                  <a:pt x="5862780" y="1990928"/>
                  <a:pt x="5868658" y="2007396"/>
                  <a:pt x="5875750" y="2023353"/>
                </a:cubicBezTo>
                <a:cubicBezTo>
                  <a:pt x="5881639" y="2036604"/>
                  <a:pt x="5890113" y="2048686"/>
                  <a:pt x="5895205" y="2062264"/>
                </a:cubicBezTo>
                <a:cubicBezTo>
                  <a:pt x="5902695" y="2082239"/>
                  <a:pt x="5910038" y="2131320"/>
                  <a:pt x="5914661" y="2149813"/>
                </a:cubicBezTo>
                <a:cubicBezTo>
                  <a:pt x="5917148" y="2159761"/>
                  <a:pt x="5919802" y="2169825"/>
                  <a:pt x="5924388" y="2178996"/>
                </a:cubicBezTo>
                <a:cubicBezTo>
                  <a:pt x="5929617" y="2189453"/>
                  <a:pt x="5938043" y="2198028"/>
                  <a:pt x="5943844" y="2208179"/>
                </a:cubicBezTo>
                <a:cubicBezTo>
                  <a:pt x="5963076" y="2241834"/>
                  <a:pt x="5962114" y="2243534"/>
                  <a:pt x="5973027" y="2276272"/>
                </a:cubicBezTo>
                <a:cubicBezTo>
                  <a:pt x="5976269" y="2295727"/>
                  <a:pt x="5977970" y="2315503"/>
                  <a:pt x="5982754" y="2334638"/>
                </a:cubicBezTo>
                <a:cubicBezTo>
                  <a:pt x="6029224" y="2520522"/>
                  <a:pt x="5999602" y="2357905"/>
                  <a:pt x="6021665" y="2490281"/>
                </a:cubicBezTo>
                <a:cubicBezTo>
                  <a:pt x="6015180" y="2642681"/>
                  <a:pt x="6019369" y="2795911"/>
                  <a:pt x="6002210" y="2947481"/>
                </a:cubicBezTo>
                <a:cubicBezTo>
                  <a:pt x="5999580" y="2970715"/>
                  <a:pt x="5970693" y="2983665"/>
                  <a:pt x="5963299" y="3005847"/>
                </a:cubicBezTo>
                <a:cubicBezTo>
                  <a:pt x="5949874" y="3046121"/>
                  <a:pt x="5962103" y="3029342"/>
                  <a:pt x="5924388" y="3054485"/>
                </a:cubicBezTo>
                <a:cubicBezTo>
                  <a:pt x="5914660" y="3070698"/>
                  <a:pt x="5904387" y="3086595"/>
                  <a:pt x="5895205" y="3103123"/>
                </a:cubicBezTo>
                <a:cubicBezTo>
                  <a:pt x="5888163" y="3115799"/>
                  <a:pt x="5884179" y="3130234"/>
                  <a:pt x="5875750" y="3142034"/>
                </a:cubicBezTo>
                <a:cubicBezTo>
                  <a:pt x="5818260" y="3222521"/>
                  <a:pt x="5871229" y="3123196"/>
                  <a:pt x="5827112" y="3200400"/>
                </a:cubicBezTo>
                <a:cubicBezTo>
                  <a:pt x="5819917" y="3212991"/>
                  <a:pt x="5813368" y="3225982"/>
                  <a:pt x="5807656" y="3239311"/>
                </a:cubicBezTo>
                <a:cubicBezTo>
                  <a:pt x="5803617" y="3248736"/>
                  <a:pt x="5803205" y="3259701"/>
                  <a:pt x="5797929" y="3268494"/>
                </a:cubicBezTo>
                <a:cubicBezTo>
                  <a:pt x="5793210" y="3276358"/>
                  <a:pt x="5784958" y="3281464"/>
                  <a:pt x="5778473" y="3287949"/>
                </a:cubicBezTo>
                <a:lnTo>
                  <a:pt x="5739563" y="3404681"/>
                </a:lnTo>
                <a:lnTo>
                  <a:pt x="5720107" y="3463047"/>
                </a:lnTo>
                <a:cubicBezTo>
                  <a:pt x="5718180" y="3480394"/>
                  <a:pt x="5700652" y="3635235"/>
                  <a:pt x="5700652" y="3647872"/>
                </a:cubicBezTo>
                <a:cubicBezTo>
                  <a:pt x="5700652" y="3852179"/>
                  <a:pt x="5695614" y="4056943"/>
                  <a:pt x="5710380" y="4260715"/>
                </a:cubicBezTo>
                <a:cubicBezTo>
                  <a:pt x="5712070" y="4284036"/>
                  <a:pt x="5734483" y="4300984"/>
                  <a:pt x="5749290" y="4319081"/>
                </a:cubicBezTo>
                <a:cubicBezTo>
                  <a:pt x="5763809" y="4336827"/>
                  <a:pt x="5781716" y="4351506"/>
                  <a:pt x="5797929" y="4367719"/>
                </a:cubicBezTo>
                <a:lnTo>
                  <a:pt x="5827112" y="4396902"/>
                </a:lnTo>
                <a:cubicBezTo>
                  <a:pt x="5843325" y="4413115"/>
                  <a:pt x="5863032" y="4426463"/>
                  <a:pt x="5875750" y="4445540"/>
                </a:cubicBezTo>
                <a:cubicBezTo>
                  <a:pt x="5882235" y="4455268"/>
                  <a:pt x="5886938" y="4466456"/>
                  <a:pt x="5895205" y="4474723"/>
                </a:cubicBezTo>
                <a:cubicBezTo>
                  <a:pt x="5903472" y="4482990"/>
                  <a:pt x="5915259" y="4486876"/>
                  <a:pt x="5924388" y="4494179"/>
                </a:cubicBezTo>
                <a:cubicBezTo>
                  <a:pt x="5957271" y="4520485"/>
                  <a:pt x="5932180" y="4507807"/>
                  <a:pt x="5963299" y="4542817"/>
                </a:cubicBezTo>
                <a:cubicBezTo>
                  <a:pt x="5981578" y="4563381"/>
                  <a:pt x="6021665" y="4601183"/>
                  <a:pt x="6021665" y="4601183"/>
                </a:cubicBezTo>
                <a:cubicBezTo>
                  <a:pt x="6040356" y="4694634"/>
                  <a:pt x="6016877" y="4605599"/>
                  <a:pt x="6060576" y="4698459"/>
                </a:cubicBezTo>
                <a:cubicBezTo>
                  <a:pt x="6078525" y="4736600"/>
                  <a:pt x="6087527" y="4779045"/>
                  <a:pt x="6109214" y="4815191"/>
                </a:cubicBezTo>
                <a:cubicBezTo>
                  <a:pt x="6172645" y="4920910"/>
                  <a:pt x="6116706" y="4819706"/>
                  <a:pt x="6148124" y="4893013"/>
                </a:cubicBezTo>
                <a:cubicBezTo>
                  <a:pt x="6184185" y="4977156"/>
                  <a:pt x="6154495" y="4892667"/>
                  <a:pt x="6177307" y="4961106"/>
                </a:cubicBezTo>
                <a:cubicBezTo>
                  <a:pt x="6170822" y="4996774"/>
                  <a:pt x="6169316" y="5033718"/>
                  <a:pt x="6157852" y="5068111"/>
                </a:cubicBezTo>
                <a:cubicBezTo>
                  <a:pt x="6145506" y="5105149"/>
                  <a:pt x="6097641" y="5127706"/>
                  <a:pt x="6070303" y="5145932"/>
                </a:cubicBezTo>
                <a:cubicBezTo>
                  <a:pt x="6001511" y="5191793"/>
                  <a:pt x="6086693" y="5134224"/>
                  <a:pt x="6002210" y="5194570"/>
                </a:cubicBezTo>
                <a:cubicBezTo>
                  <a:pt x="5992697" y="5201365"/>
                  <a:pt x="5983484" y="5208797"/>
                  <a:pt x="5973027" y="5214025"/>
                </a:cubicBezTo>
                <a:cubicBezTo>
                  <a:pt x="5944486" y="5228295"/>
                  <a:pt x="5903920" y="5228359"/>
                  <a:pt x="5875750" y="5233481"/>
                </a:cubicBezTo>
                <a:cubicBezTo>
                  <a:pt x="5848871" y="5238368"/>
                  <a:pt x="5832665" y="5244599"/>
                  <a:pt x="5807656" y="5252936"/>
                </a:cubicBezTo>
                <a:cubicBezTo>
                  <a:pt x="5801171" y="5262664"/>
                  <a:pt x="5796468" y="5273852"/>
                  <a:pt x="5788201" y="5282119"/>
                </a:cubicBezTo>
                <a:cubicBezTo>
                  <a:pt x="5779934" y="5290386"/>
                  <a:pt x="5766321" y="5292445"/>
                  <a:pt x="5759018" y="5301574"/>
                </a:cubicBezTo>
                <a:cubicBezTo>
                  <a:pt x="5752612" y="5309581"/>
                  <a:pt x="5753876" y="5321586"/>
                  <a:pt x="5749290" y="5330757"/>
                </a:cubicBezTo>
                <a:cubicBezTo>
                  <a:pt x="5744062" y="5341214"/>
                  <a:pt x="5736320" y="5350212"/>
                  <a:pt x="5729835" y="5359940"/>
                </a:cubicBezTo>
                <a:cubicBezTo>
                  <a:pt x="5726592" y="5372910"/>
                  <a:pt x="5726740" y="5387243"/>
                  <a:pt x="5720107" y="5398851"/>
                </a:cubicBezTo>
                <a:cubicBezTo>
                  <a:pt x="5713282" y="5410795"/>
                  <a:pt x="5690450" y="5414285"/>
                  <a:pt x="5690924" y="5428034"/>
                </a:cubicBezTo>
                <a:cubicBezTo>
                  <a:pt x="5693864" y="5513282"/>
                  <a:pt x="5711047" y="5597750"/>
                  <a:pt x="5729835" y="5680953"/>
                </a:cubicBezTo>
                <a:cubicBezTo>
                  <a:pt x="5734000" y="5699396"/>
                  <a:pt x="5749964" y="5712993"/>
                  <a:pt x="5759018" y="5729591"/>
                </a:cubicBezTo>
                <a:cubicBezTo>
                  <a:pt x="5769434" y="5748687"/>
                  <a:pt x="5777637" y="5768943"/>
                  <a:pt x="5788201" y="5787957"/>
                </a:cubicBezTo>
                <a:cubicBezTo>
                  <a:pt x="5793879" y="5798177"/>
                  <a:pt x="5802428" y="5806683"/>
                  <a:pt x="5807656" y="5817140"/>
                </a:cubicBezTo>
                <a:cubicBezTo>
                  <a:pt x="5843930" y="5889689"/>
                  <a:pt x="5757349" y="5815471"/>
                  <a:pt x="5885478" y="5943600"/>
                </a:cubicBezTo>
                <a:cubicBezTo>
                  <a:pt x="5923083" y="5981205"/>
                  <a:pt x="5971082" y="6006830"/>
                  <a:pt x="6011937" y="6040876"/>
                </a:cubicBezTo>
                <a:cubicBezTo>
                  <a:pt x="6048101" y="6071013"/>
                  <a:pt x="6072230" y="6092809"/>
                  <a:pt x="6109214" y="6118698"/>
                </a:cubicBezTo>
                <a:cubicBezTo>
                  <a:pt x="6128370" y="6132107"/>
                  <a:pt x="6147140" y="6146253"/>
                  <a:pt x="6167580" y="6157608"/>
                </a:cubicBezTo>
                <a:cubicBezTo>
                  <a:pt x="6176544" y="6162588"/>
                  <a:pt x="6187035" y="6164093"/>
                  <a:pt x="6196763" y="6167336"/>
                </a:cubicBezTo>
                <a:cubicBezTo>
                  <a:pt x="6229188" y="6164093"/>
                  <a:pt x="6262893" y="6167192"/>
                  <a:pt x="6294039" y="6157608"/>
                </a:cubicBezTo>
                <a:cubicBezTo>
                  <a:pt x="6307188" y="6153562"/>
                  <a:pt x="6311775" y="6136056"/>
                  <a:pt x="6323222" y="6128425"/>
                </a:cubicBezTo>
                <a:cubicBezTo>
                  <a:pt x="6331754" y="6122737"/>
                  <a:pt x="6342677" y="6121940"/>
                  <a:pt x="6352405" y="6118698"/>
                </a:cubicBezTo>
                <a:cubicBezTo>
                  <a:pt x="6387542" y="6130410"/>
                  <a:pt x="6451075" y="6141334"/>
                  <a:pt x="6478865" y="6177064"/>
                </a:cubicBezTo>
                <a:cubicBezTo>
                  <a:pt x="6614780" y="6351812"/>
                  <a:pt x="6420557" y="6134344"/>
                  <a:pt x="6527503" y="6284068"/>
                </a:cubicBezTo>
                <a:cubicBezTo>
                  <a:pt x="6534298" y="6293581"/>
                  <a:pt x="6546958" y="6297038"/>
                  <a:pt x="6556686" y="6303523"/>
                </a:cubicBezTo>
                <a:cubicBezTo>
                  <a:pt x="6546958" y="6352161"/>
                  <a:pt x="6536784" y="6400712"/>
                  <a:pt x="6527503" y="6449438"/>
                </a:cubicBezTo>
                <a:cubicBezTo>
                  <a:pt x="6523813" y="6468813"/>
                  <a:pt x="6526597" y="6490163"/>
                  <a:pt x="6517776" y="6507804"/>
                </a:cubicBezTo>
                <a:cubicBezTo>
                  <a:pt x="6502481" y="6538394"/>
                  <a:pt x="6468495" y="6553197"/>
                  <a:pt x="6439954" y="6566170"/>
                </a:cubicBezTo>
                <a:cubicBezTo>
                  <a:pt x="6417473" y="6576389"/>
                  <a:pt x="6394909" y="6586488"/>
                  <a:pt x="6371861" y="6595353"/>
                </a:cubicBezTo>
                <a:cubicBezTo>
                  <a:pt x="6289590" y="6626996"/>
                  <a:pt x="6328221" y="6608387"/>
                  <a:pt x="6225946" y="6624536"/>
                </a:cubicBezTo>
                <a:cubicBezTo>
                  <a:pt x="6015075" y="6657831"/>
                  <a:pt x="6253868" y="6634360"/>
                  <a:pt x="6002210" y="6653719"/>
                </a:cubicBezTo>
                <a:lnTo>
                  <a:pt x="5914661" y="6673174"/>
                </a:lnTo>
                <a:cubicBezTo>
                  <a:pt x="5901634" y="6676180"/>
                  <a:pt x="5888904" y="6680510"/>
                  <a:pt x="5875750" y="6682902"/>
                </a:cubicBezTo>
                <a:cubicBezTo>
                  <a:pt x="5853191" y="6687004"/>
                  <a:pt x="5830354" y="6689387"/>
                  <a:pt x="5807656" y="6692630"/>
                </a:cubicBezTo>
                <a:cubicBezTo>
                  <a:pt x="5797928" y="6699115"/>
                  <a:pt x="5785957" y="6703104"/>
                  <a:pt x="5778473" y="6712085"/>
                </a:cubicBezTo>
                <a:cubicBezTo>
                  <a:pt x="5757277" y="6737520"/>
                  <a:pt x="5755417" y="6769002"/>
                  <a:pt x="5749290" y="6799634"/>
                </a:cubicBezTo>
                <a:cubicBezTo>
                  <a:pt x="5746048" y="7016885"/>
                  <a:pt x="5749001" y="7234317"/>
                  <a:pt x="5739563" y="7451387"/>
                </a:cubicBezTo>
                <a:cubicBezTo>
                  <a:pt x="5739165" y="7460550"/>
                  <a:pt x="5727269" y="7465113"/>
                  <a:pt x="5720107" y="7470842"/>
                </a:cubicBezTo>
                <a:cubicBezTo>
                  <a:pt x="5710978" y="7478145"/>
                  <a:pt x="5700652" y="7483813"/>
                  <a:pt x="5690924" y="7490298"/>
                </a:cubicBezTo>
                <a:cubicBezTo>
                  <a:pt x="5684439" y="7503268"/>
                  <a:pt x="5681723" y="7518954"/>
                  <a:pt x="5671469" y="7529208"/>
                </a:cubicBezTo>
                <a:cubicBezTo>
                  <a:pt x="5664218" y="7536459"/>
                  <a:pt x="5652535" y="7538611"/>
                  <a:pt x="5642286" y="7538936"/>
                </a:cubicBezTo>
                <a:cubicBezTo>
                  <a:pt x="5447804" y="7545110"/>
                  <a:pt x="5253180" y="7545421"/>
                  <a:pt x="5058627" y="7548664"/>
                </a:cubicBezTo>
                <a:cubicBezTo>
                  <a:pt x="5039172" y="7555149"/>
                  <a:pt x="5019302" y="7560503"/>
                  <a:pt x="5000261" y="7568119"/>
                </a:cubicBezTo>
                <a:cubicBezTo>
                  <a:pt x="4984048" y="7574604"/>
                  <a:pt x="4968563" y="7583339"/>
                  <a:pt x="4951622" y="7587574"/>
                </a:cubicBezTo>
                <a:cubicBezTo>
                  <a:pt x="4780017" y="7630475"/>
                  <a:pt x="4803711" y="7608266"/>
                  <a:pt x="4611154" y="7645940"/>
                </a:cubicBezTo>
                <a:cubicBezTo>
                  <a:pt x="4194381" y="7727483"/>
                  <a:pt x="4485900" y="7688347"/>
                  <a:pt x="4280414" y="7714034"/>
                </a:cubicBezTo>
                <a:cubicBezTo>
                  <a:pt x="4063483" y="7708325"/>
                  <a:pt x="2579983" y="7711307"/>
                  <a:pt x="1829044" y="7636213"/>
                </a:cubicBezTo>
                <a:cubicBezTo>
                  <a:pt x="1809418" y="7634250"/>
                  <a:pt x="1790249" y="7628932"/>
                  <a:pt x="1770678" y="7626485"/>
                </a:cubicBezTo>
                <a:cubicBezTo>
                  <a:pt x="1738342" y="7622443"/>
                  <a:pt x="1705789" y="7620356"/>
                  <a:pt x="1673401" y="7616757"/>
                </a:cubicBezTo>
                <a:cubicBezTo>
                  <a:pt x="1647419" y="7613870"/>
                  <a:pt x="1621520" y="7610272"/>
                  <a:pt x="1595580" y="7607030"/>
                </a:cubicBezTo>
                <a:cubicBezTo>
                  <a:pt x="1566397" y="7594060"/>
                  <a:pt x="1538970" y="7576034"/>
                  <a:pt x="1508031" y="7568119"/>
                </a:cubicBezTo>
                <a:cubicBezTo>
                  <a:pt x="1171809" y="7482108"/>
                  <a:pt x="1101658" y="7493448"/>
                  <a:pt x="729818" y="7461115"/>
                </a:cubicBezTo>
                <a:cubicBezTo>
                  <a:pt x="713605" y="7457872"/>
                  <a:pt x="696377" y="7457900"/>
                  <a:pt x="681180" y="7451387"/>
                </a:cubicBezTo>
                <a:cubicBezTo>
                  <a:pt x="663832" y="7443952"/>
                  <a:pt x="634535" y="7387456"/>
                  <a:pt x="632541" y="7383294"/>
                </a:cubicBezTo>
                <a:cubicBezTo>
                  <a:pt x="508583" y="7124598"/>
                  <a:pt x="383575" y="6871339"/>
                  <a:pt x="301801" y="6595353"/>
                </a:cubicBezTo>
                <a:cubicBezTo>
                  <a:pt x="261134" y="6458101"/>
                  <a:pt x="236950" y="6316494"/>
                  <a:pt x="204524" y="6177064"/>
                </a:cubicBezTo>
                <a:cubicBezTo>
                  <a:pt x="194796" y="6070060"/>
                  <a:pt x="191024" y="5962346"/>
                  <a:pt x="175341" y="5856051"/>
                </a:cubicBezTo>
                <a:cubicBezTo>
                  <a:pt x="132625" y="5566528"/>
                  <a:pt x="29427" y="4990289"/>
                  <a:pt x="29427" y="4990289"/>
                </a:cubicBezTo>
                <a:cubicBezTo>
                  <a:pt x="26631" y="4931579"/>
                  <a:pt x="-2979" y="4359347"/>
                  <a:pt x="244" y="4260715"/>
                </a:cubicBezTo>
                <a:cubicBezTo>
                  <a:pt x="36624" y="3147506"/>
                  <a:pt x="6882" y="3421004"/>
                  <a:pt x="116976" y="2723745"/>
                </a:cubicBezTo>
                <a:cubicBezTo>
                  <a:pt x="123461" y="2354094"/>
                  <a:pt x="124973" y="1984322"/>
                  <a:pt x="136431" y="1614791"/>
                </a:cubicBezTo>
                <a:cubicBezTo>
                  <a:pt x="138902" y="1535084"/>
                  <a:pt x="159453" y="1438720"/>
                  <a:pt x="185069" y="1361872"/>
                </a:cubicBezTo>
                <a:cubicBezTo>
                  <a:pt x="252391" y="1159906"/>
                  <a:pt x="255772" y="1174722"/>
                  <a:pt x="350439" y="972766"/>
                </a:cubicBezTo>
                <a:cubicBezTo>
                  <a:pt x="367068" y="937290"/>
                  <a:pt x="383000" y="901491"/>
                  <a:pt x="399078" y="865762"/>
                </a:cubicBezTo>
                <a:cubicBezTo>
                  <a:pt x="412183" y="836639"/>
                  <a:pt x="430242" y="809195"/>
                  <a:pt x="437988" y="778213"/>
                </a:cubicBezTo>
                <a:cubicBezTo>
                  <a:pt x="444473" y="752272"/>
                  <a:pt x="449580" y="725948"/>
                  <a:pt x="457444" y="700391"/>
                </a:cubicBezTo>
                <a:cubicBezTo>
                  <a:pt x="462579" y="683702"/>
                  <a:pt x="470768" y="668103"/>
                  <a:pt x="476899" y="651753"/>
                </a:cubicBezTo>
                <a:cubicBezTo>
                  <a:pt x="480499" y="642152"/>
                  <a:pt x="483384" y="632298"/>
                  <a:pt x="486627" y="622570"/>
                </a:cubicBezTo>
                <a:cubicBezTo>
                  <a:pt x="489014" y="601086"/>
                  <a:pt x="495756" y="517360"/>
                  <a:pt x="506082" y="486383"/>
                </a:cubicBezTo>
                <a:cubicBezTo>
                  <a:pt x="514497" y="461138"/>
                  <a:pt x="537285" y="427582"/>
                  <a:pt x="554720" y="408562"/>
                </a:cubicBezTo>
                <a:cubicBezTo>
                  <a:pt x="579509" y="381519"/>
                  <a:pt x="606601" y="356681"/>
                  <a:pt x="632541" y="330740"/>
                </a:cubicBezTo>
                <a:lnTo>
                  <a:pt x="690907" y="272374"/>
                </a:lnTo>
                <a:cubicBezTo>
                  <a:pt x="703877" y="259404"/>
                  <a:pt x="718360" y="247787"/>
                  <a:pt x="729818" y="233464"/>
                </a:cubicBezTo>
                <a:cubicBezTo>
                  <a:pt x="744826" y="214704"/>
                  <a:pt x="796260" y="146740"/>
                  <a:pt x="817367" y="136187"/>
                </a:cubicBezTo>
                <a:cubicBezTo>
                  <a:pt x="846708" y="121516"/>
                  <a:pt x="974401" y="96929"/>
                  <a:pt x="1011920" y="87549"/>
                </a:cubicBezTo>
                <a:cubicBezTo>
                  <a:pt x="1047787" y="78582"/>
                  <a:pt x="1081977" y="59678"/>
                  <a:pt x="1118924" y="58366"/>
                </a:cubicBezTo>
                <a:cubicBezTo>
                  <a:pt x="1631017" y="40185"/>
                  <a:pt x="2143621" y="41265"/>
                  <a:pt x="2655895" y="29183"/>
                </a:cubicBezTo>
                <a:cubicBezTo>
                  <a:pt x="2831064" y="25052"/>
                  <a:pt x="3005987" y="12139"/>
                  <a:pt x="3181188" y="9728"/>
                </a:cubicBezTo>
                <a:lnTo>
                  <a:pt x="4776524" y="0"/>
                </a:lnTo>
                <a:lnTo>
                  <a:pt x="5379639" y="29183"/>
                </a:lnTo>
                <a:cubicBezTo>
                  <a:pt x="5402529" y="30510"/>
                  <a:pt x="5424926" y="36552"/>
                  <a:pt x="5447733" y="38911"/>
                </a:cubicBezTo>
                <a:cubicBezTo>
                  <a:pt x="5518983" y="46282"/>
                  <a:pt x="5661741" y="58366"/>
                  <a:pt x="5661741" y="58366"/>
                </a:cubicBezTo>
                <a:cubicBezTo>
                  <a:pt x="5694167" y="68094"/>
                  <a:pt x="5725470" y="83015"/>
                  <a:pt x="5759018" y="87549"/>
                </a:cubicBezTo>
                <a:cubicBezTo>
                  <a:pt x="5846016" y="99305"/>
                  <a:pt x="6021665" y="107004"/>
                  <a:pt x="6021665" y="107004"/>
                </a:cubicBezTo>
                <a:cubicBezTo>
                  <a:pt x="6015180" y="126459"/>
                  <a:pt x="6011381" y="147027"/>
                  <a:pt x="6002210" y="165370"/>
                </a:cubicBezTo>
                <a:cubicBezTo>
                  <a:pt x="5998108" y="173573"/>
                  <a:pt x="5989993" y="179194"/>
                  <a:pt x="5982754" y="184825"/>
                </a:cubicBezTo>
                <a:cubicBezTo>
                  <a:pt x="5960736" y="201950"/>
                  <a:pt x="5938417" y="218845"/>
                  <a:pt x="5914661" y="233464"/>
                </a:cubicBezTo>
                <a:cubicBezTo>
                  <a:pt x="5896136" y="244864"/>
                  <a:pt x="5866023" y="298315"/>
                  <a:pt x="5856295" y="311285"/>
                </a:cubicBezTo>
                <a:close/>
              </a:path>
            </a:pathLst>
          </a:custGeom>
          <a:solidFill>
            <a:schemeClr val="accent6">
              <a:alpha val="51000"/>
            </a:schemeClr>
          </a:solidFill>
          <a:ln w="412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153711" y="-680936"/>
            <a:ext cx="5807412" cy="8103140"/>
          </a:xfrm>
          <a:custGeom>
            <a:avLst/>
            <a:gdLst>
              <a:gd name="connsiteX0" fmla="*/ 466927 w 5807412"/>
              <a:gd name="connsiteY0" fmla="*/ 622570 h 8103140"/>
              <a:gd name="connsiteX1" fmla="*/ 466927 w 5807412"/>
              <a:gd name="connsiteY1" fmla="*/ 622570 h 8103140"/>
              <a:gd name="connsiteX2" fmla="*/ 398834 w 5807412"/>
              <a:gd name="connsiteY2" fmla="*/ 680936 h 8103140"/>
              <a:gd name="connsiteX3" fmla="*/ 369651 w 5807412"/>
              <a:gd name="connsiteY3" fmla="*/ 690664 h 8103140"/>
              <a:gd name="connsiteX4" fmla="*/ 350195 w 5807412"/>
              <a:gd name="connsiteY4" fmla="*/ 710119 h 8103140"/>
              <a:gd name="connsiteX5" fmla="*/ 321012 w 5807412"/>
              <a:gd name="connsiteY5" fmla="*/ 768485 h 8103140"/>
              <a:gd name="connsiteX6" fmla="*/ 311285 w 5807412"/>
              <a:gd name="connsiteY6" fmla="*/ 885217 h 8103140"/>
              <a:gd name="connsiteX7" fmla="*/ 291829 w 5807412"/>
              <a:gd name="connsiteY7" fmla="*/ 924127 h 8103140"/>
              <a:gd name="connsiteX8" fmla="*/ 243191 w 5807412"/>
              <a:gd name="connsiteY8" fmla="*/ 1031132 h 8103140"/>
              <a:gd name="connsiteX9" fmla="*/ 214008 w 5807412"/>
              <a:gd name="connsiteY9" fmla="*/ 1128408 h 8103140"/>
              <a:gd name="connsiteX10" fmla="*/ 194553 w 5807412"/>
              <a:gd name="connsiteY10" fmla="*/ 1206230 h 8103140"/>
              <a:gd name="connsiteX11" fmla="*/ 165370 w 5807412"/>
              <a:gd name="connsiteY11" fmla="*/ 1245140 h 8103140"/>
              <a:gd name="connsiteX12" fmla="*/ 126459 w 5807412"/>
              <a:gd name="connsiteY12" fmla="*/ 1303506 h 8103140"/>
              <a:gd name="connsiteX13" fmla="*/ 29183 w 5807412"/>
              <a:gd name="connsiteY13" fmla="*/ 1381327 h 8103140"/>
              <a:gd name="connsiteX14" fmla="*/ 9727 w 5807412"/>
              <a:gd name="connsiteY14" fmla="*/ 1439693 h 8103140"/>
              <a:gd name="connsiteX15" fmla="*/ 0 w 5807412"/>
              <a:gd name="connsiteY15" fmla="*/ 1468876 h 8103140"/>
              <a:gd name="connsiteX16" fmla="*/ 9727 w 5807412"/>
              <a:gd name="connsiteY16" fmla="*/ 1760706 h 8103140"/>
              <a:gd name="connsiteX17" fmla="*/ 19455 w 5807412"/>
              <a:gd name="connsiteY17" fmla="*/ 1789889 h 8103140"/>
              <a:gd name="connsiteX18" fmla="*/ 38910 w 5807412"/>
              <a:gd name="connsiteY18" fmla="*/ 1809345 h 8103140"/>
              <a:gd name="connsiteX19" fmla="*/ 48638 w 5807412"/>
              <a:gd name="connsiteY19" fmla="*/ 1906621 h 8103140"/>
              <a:gd name="connsiteX20" fmla="*/ 87549 w 5807412"/>
              <a:gd name="connsiteY20" fmla="*/ 1964987 h 8103140"/>
              <a:gd name="connsiteX21" fmla="*/ 116732 w 5807412"/>
              <a:gd name="connsiteY21" fmla="*/ 1974715 h 8103140"/>
              <a:gd name="connsiteX22" fmla="*/ 145915 w 5807412"/>
              <a:gd name="connsiteY22" fmla="*/ 1994170 h 8103140"/>
              <a:gd name="connsiteX23" fmla="*/ 204280 w 5807412"/>
              <a:gd name="connsiteY23" fmla="*/ 2042808 h 8103140"/>
              <a:gd name="connsiteX24" fmla="*/ 243191 w 5807412"/>
              <a:gd name="connsiteY24" fmla="*/ 2101174 h 8103140"/>
              <a:gd name="connsiteX25" fmla="*/ 291829 w 5807412"/>
              <a:gd name="connsiteY25" fmla="*/ 2140085 h 8103140"/>
              <a:gd name="connsiteX26" fmla="*/ 369651 w 5807412"/>
              <a:gd name="connsiteY26" fmla="*/ 2198451 h 8103140"/>
              <a:gd name="connsiteX27" fmla="*/ 398834 w 5807412"/>
              <a:gd name="connsiteY27" fmla="*/ 2227634 h 8103140"/>
              <a:gd name="connsiteX28" fmla="*/ 437744 w 5807412"/>
              <a:gd name="connsiteY28" fmla="*/ 2247089 h 8103140"/>
              <a:gd name="connsiteX29" fmla="*/ 466927 w 5807412"/>
              <a:gd name="connsiteY29" fmla="*/ 2344366 h 8103140"/>
              <a:gd name="connsiteX30" fmla="*/ 496110 w 5807412"/>
              <a:gd name="connsiteY30" fmla="*/ 2587557 h 8103140"/>
              <a:gd name="connsiteX31" fmla="*/ 525293 w 5807412"/>
              <a:gd name="connsiteY31" fmla="*/ 2636196 h 8103140"/>
              <a:gd name="connsiteX32" fmla="*/ 535021 w 5807412"/>
              <a:gd name="connsiteY32" fmla="*/ 2675106 h 8103140"/>
              <a:gd name="connsiteX33" fmla="*/ 554476 w 5807412"/>
              <a:gd name="connsiteY33" fmla="*/ 2733472 h 8103140"/>
              <a:gd name="connsiteX34" fmla="*/ 564204 w 5807412"/>
              <a:gd name="connsiteY34" fmla="*/ 2772383 h 8103140"/>
              <a:gd name="connsiteX35" fmla="*/ 583659 w 5807412"/>
              <a:gd name="connsiteY35" fmla="*/ 2918298 h 8103140"/>
              <a:gd name="connsiteX36" fmla="*/ 603115 w 5807412"/>
              <a:gd name="connsiteY36" fmla="*/ 2937753 h 8103140"/>
              <a:gd name="connsiteX37" fmla="*/ 593387 w 5807412"/>
              <a:gd name="connsiteY37" fmla="*/ 3200400 h 8103140"/>
              <a:gd name="connsiteX38" fmla="*/ 554476 w 5807412"/>
              <a:gd name="connsiteY38" fmla="*/ 3249038 h 8103140"/>
              <a:gd name="connsiteX39" fmla="*/ 515566 w 5807412"/>
              <a:gd name="connsiteY39" fmla="*/ 3307404 h 8103140"/>
              <a:gd name="connsiteX40" fmla="*/ 496110 w 5807412"/>
              <a:gd name="connsiteY40" fmla="*/ 3424136 h 8103140"/>
              <a:gd name="connsiteX41" fmla="*/ 486383 w 5807412"/>
              <a:gd name="connsiteY41" fmla="*/ 3472774 h 8103140"/>
              <a:gd name="connsiteX42" fmla="*/ 428017 w 5807412"/>
              <a:gd name="connsiteY42" fmla="*/ 3521413 h 8103140"/>
              <a:gd name="connsiteX43" fmla="*/ 389106 w 5807412"/>
              <a:gd name="connsiteY43" fmla="*/ 3570051 h 8103140"/>
              <a:gd name="connsiteX44" fmla="*/ 350195 w 5807412"/>
              <a:gd name="connsiteY44" fmla="*/ 3599234 h 8103140"/>
              <a:gd name="connsiteX45" fmla="*/ 321012 w 5807412"/>
              <a:gd name="connsiteY45" fmla="*/ 3784059 h 8103140"/>
              <a:gd name="connsiteX46" fmla="*/ 301557 w 5807412"/>
              <a:gd name="connsiteY46" fmla="*/ 3813242 h 8103140"/>
              <a:gd name="connsiteX47" fmla="*/ 291829 w 5807412"/>
              <a:gd name="connsiteY47" fmla="*/ 3842425 h 8103140"/>
              <a:gd name="connsiteX48" fmla="*/ 262646 w 5807412"/>
              <a:gd name="connsiteY48" fmla="*/ 3910519 h 8103140"/>
              <a:gd name="connsiteX49" fmla="*/ 252919 w 5807412"/>
              <a:gd name="connsiteY49" fmla="*/ 3998068 h 8103140"/>
              <a:gd name="connsiteX50" fmla="*/ 262646 w 5807412"/>
              <a:gd name="connsiteY50" fmla="*/ 4766553 h 8103140"/>
              <a:gd name="connsiteX51" fmla="*/ 291829 w 5807412"/>
              <a:gd name="connsiteY51" fmla="*/ 4786008 h 8103140"/>
              <a:gd name="connsiteX52" fmla="*/ 359923 w 5807412"/>
              <a:gd name="connsiteY52" fmla="*/ 4805464 h 8103140"/>
              <a:gd name="connsiteX53" fmla="*/ 389106 w 5807412"/>
              <a:gd name="connsiteY53" fmla="*/ 4824919 h 8103140"/>
              <a:gd name="connsiteX54" fmla="*/ 447472 w 5807412"/>
              <a:gd name="connsiteY54" fmla="*/ 4844374 h 8103140"/>
              <a:gd name="connsiteX55" fmla="*/ 486383 w 5807412"/>
              <a:gd name="connsiteY55" fmla="*/ 4883285 h 8103140"/>
              <a:gd name="connsiteX56" fmla="*/ 505838 w 5807412"/>
              <a:gd name="connsiteY56" fmla="*/ 4912468 h 8103140"/>
              <a:gd name="connsiteX57" fmla="*/ 554476 w 5807412"/>
              <a:gd name="connsiteY57" fmla="*/ 4951379 h 8103140"/>
              <a:gd name="connsiteX58" fmla="*/ 573932 w 5807412"/>
              <a:gd name="connsiteY58" fmla="*/ 4990289 h 8103140"/>
              <a:gd name="connsiteX59" fmla="*/ 622570 w 5807412"/>
              <a:gd name="connsiteY59" fmla="*/ 5048655 h 8103140"/>
              <a:gd name="connsiteX60" fmla="*/ 642025 w 5807412"/>
              <a:gd name="connsiteY60" fmla="*/ 5107021 h 8103140"/>
              <a:gd name="connsiteX61" fmla="*/ 651753 w 5807412"/>
              <a:gd name="connsiteY61" fmla="*/ 5145932 h 8103140"/>
              <a:gd name="connsiteX62" fmla="*/ 680936 w 5807412"/>
              <a:gd name="connsiteY62" fmla="*/ 5175115 h 8103140"/>
              <a:gd name="connsiteX63" fmla="*/ 710119 w 5807412"/>
              <a:gd name="connsiteY63" fmla="*/ 5233481 h 8103140"/>
              <a:gd name="connsiteX64" fmla="*/ 729574 w 5807412"/>
              <a:gd name="connsiteY64" fmla="*/ 5262664 h 8103140"/>
              <a:gd name="connsiteX65" fmla="*/ 719846 w 5807412"/>
              <a:gd name="connsiteY65" fmla="*/ 5369668 h 8103140"/>
              <a:gd name="connsiteX66" fmla="*/ 710119 w 5807412"/>
              <a:gd name="connsiteY66" fmla="*/ 5398851 h 8103140"/>
              <a:gd name="connsiteX67" fmla="*/ 671208 w 5807412"/>
              <a:gd name="connsiteY67" fmla="*/ 5418306 h 8103140"/>
              <a:gd name="connsiteX68" fmla="*/ 642025 w 5807412"/>
              <a:gd name="connsiteY68" fmla="*/ 5437762 h 8103140"/>
              <a:gd name="connsiteX69" fmla="*/ 622570 w 5807412"/>
              <a:gd name="connsiteY69" fmla="*/ 5466945 h 8103140"/>
              <a:gd name="connsiteX70" fmla="*/ 515566 w 5807412"/>
              <a:gd name="connsiteY70" fmla="*/ 5525310 h 8103140"/>
              <a:gd name="connsiteX71" fmla="*/ 496110 w 5807412"/>
              <a:gd name="connsiteY71" fmla="*/ 5554493 h 8103140"/>
              <a:gd name="connsiteX72" fmla="*/ 428017 w 5807412"/>
              <a:gd name="connsiteY72" fmla="*/ 5593404 h 8103140"/>
              <a:gd name="connsiteX73" fmla="*/ 398834 w 5807412"/>
              <a:gd name="connsiteY73" fmla="*/ 5622587 h 8103140"/>
              <a:gd name="connsiteX74" fmla="*/ 359923 w 5807412"/>
              <a:gd name="connsiteY74" fmla="*/ 5632315 h 8103140"/>
              <a:gd name="connsiteX75" fmla="*/ 291829 w 5807412"/>
              <a:gd name="connsiteY75" fmla="*/ 5661498 h 8103140"/>
              <a:gd name="connsiteX76" fmla="*/ 272374 w 5807412"/>
              <a:gd name="connsiteY76" fmla="*/ 5700408 h 8103140"/>
              <a:gd name="connsiteX77" fmla="*/ 301557 w 5807412"/>
              <a:gd name="connsiteY77" fmla="*/ 6040876 h 8103140"/>
              <a:gd name="connsiteX78" fmla="*/ 321012 w 5807412"/>
              <a:gd name="connsiteY78" fmla="*/ 6070059 h 8103140"/>
              <a:gd name="connsiteX79" fmla="*/ 330740 w 5807412"/>
              <a:gd name="connsiteY79" fmla="*/ 6099242 h 8103140"/>
              <a:gd name="connsiteX80" fmla="*/ 379378 w 5807412"/>
              <a:gd name="connsiteY80" fmla="*/ 6157608 h 8103140"/>
              <a:gd name="connsiteX81" fmla="*/ 389106 w 5807412"/>
              <a:gd name="connsiteY81" fmla="*/ 6225702 h 8103140"/>
              <a:gd name="connsiteX82" fmla="*/ 418289 w 5807412"/>
              <a:gd name="connsiteY82" fmla="*/ 6245157 h 8103140"/>
              <a:gd name="connsiteX83" fmla="*/ 437744 w 5807412"/>
              <a:gd name="connsiteY83" fmla="*/ 6274340 h 8103140"/>
              <a:gd name="connsiteX84" fmla="*/ 486383 w 5807412"/>
              <a:gd name="connsiteY84" fmla="*/ 6322979 h 8103140"/>
              <a:gd name="connsiteX85" fmla="*/ 505838 w 5807412"/>
              <a:gd name="connsiteY85" fmla="*/ 6352162 h 8103140"/>
              <a:gd name="connsiteX86" fmla="*/ 535021 w 5807412"/>
              <a:gd name="connsiteY86" fmla="*/ 6361889 h 8103140"/>
              <a:gd name="connsiteX87" fmla="*/ 583659 w 5807412"/>
              <a:gd name="connsiteY87" fmla="*/ 6391072 h 8103140"/>
              <a:gd name="connsiteX88" fmla="*/ 622570 w 5807412"/>
              <a:gd name="connsiteY88" fmla="*/ 6420255 h 8103140"/>
              <a:gd name="connsiteX89" fmla="*/ 651753 w 5807412"/>
              <a:gd name="connsiteY89" fmla="*/ 6439710 h 8103140"/>
              <a:gd name="connsiteX90" fmla="*/ 671208 w 5807412"/>
              <a:gd name="connsiteY90" fmla="*/ 6459166 h 8103140"/>
              <a:gd name="connsiteX91" fmla="*/ 700391 w 5807412"/>
              <a:gd name="connsiteY91" fmla="*/ 6468893 h 8103140"/>
              <a:gd name="connsiteX92" fmla="*/ 749029 w 5807412"/>
              <a:gd name="connsiteY92" fmla="*/ 6507804 h 8103140"/>
              <a:gd name="connsiteX93" fmla="*/ 807395 w 5807412"/>
              <a:gd name="connsiteY93" fmla="*/ 6527259 h 8103140"/>
              <a:gd name="connsiteX94" fmla="*/ 1021404 w 5807412"/>
              <a:gd name="connsiteY94" fmla="*/ 6527259 h 8103140"/>
              <a:gd name="connsiteX95" fmla="*/ 1050587 w 5807412"/>
              <a:gd name="connsiteY95" fmla="*/ 6546715 h 8103140"/>
              <a:gd name="connsiteX96" fmla="*/ 1079770 w 5807412"/>
              <a:gd name="connsiteY96" fmla="*/ 6585625 h 8103140"/>
              <a:gd name="connsiteX97" fmla="*/ 1099225 w 5807412"/>
              <a:gd name="connsiteY97" fmla="*/ 6605081 h 8103140"/>
              <a:gd name="connsiteX98" fmla="*/ 1079770 w 5807412"/>
              <a:gd name="connsiteY98" fmla="*/ 6809362 h 8103140"/>
              <a:gd name="connsiteX99" fmla="*/ 1050587 w 5807412"/>
              <a:gd name="connsiteY99" fmla="*/ 6867727 h 8103140"/>
              <a:gd name="connsiteX100" fmla="*/ 1011676 w 5807412"/>
              <a:gd name="connsiteY100" fmla="*/ 6906638 h 8103140"/>
              <a:gd name="connsiteX101" fmla="*/ 953310 w 5807412"/>
              <a:gd name="connsiteY101" fmla="*/ 6955276 h 8103140"/>
              <a:gd name="connsiteX102" fmla="*/ 885217 w 5807412"/>
              <a:gd name="connsiteY102" fmla="*/ 6965004 h 8103140"/>
              <a:gd name="connsiteX103" fmla="*/ 719846 w 5807412"/>
              <a:gd name="connsiteY103" fmla="*/ 6984459 h 8103140"/>
              <a:gd name="connsiteX104" fmla="*/ 505838 w 5807412"/>
              <a:gd name="connsiteY104" fmla="*/ 7003915 h 8103140"/>
              <a:gd name="connsiteX105" fmla="*/ 437744 w 5807412"/>
              <a:gd name="connsiteY105" fmla="*/ 7033098 h 8103140"/>
              <a:gd name="connsiteX106" fmla="*/ 418289 w 5807412"/>
              <a:gd name="connsiteY106" fmla="*/ 7062281 h 8103140"/>
              <a:gd name="connsiteX107" fmla="*/ 369651 w 5807412"/>
              <a:gd name="connsiteY107" fmla="*/ 7072008 h 8103140"/>
              <a:gd name="connsiteX108" fmla="*/ 301557 w 5807412"/>
              <a:gd name="connsiteY108" fmla="*/ 7120647 h 8103140"/>
              <a:gd name="connsiteX109" fmla="*/ 291829 w 5807412"/>
              <a:gd name="connsiteY109" fmla="*/ 7149830 h 8103140"/>
              <a:gd name="connsiteX110" fmla="*/ 272374 w 5807412"/>
              <a:gd name="connsiteY110" fmla="*/ 7179013 h 8103140"/>
              <a:gd name="connsiteX111" fmla="*/ 262646 w 5807412"/>
              <a:gd name="connsiteY111" fmla="*/ 7217923 h 8103140"/>
              <a:gd name="connsiteX112" fmla="*/ 282102 w 5807412"/>
              <a:gd name="connsiteY112" fmla="*/ 7431932 h 8103140"/>
              <a:gd name="connsiteX113" fmla="*/ 291829 w 5807412"/>
              <a:gd name="connsiteY113" fmla="*/ 7821038 h 8103140"/>
              <a:gd name="connsiteX114" fmla="*/ 311285 w 5807412"/>
              <a:gd name="connsiteY114" fmla="*/ 7840493 h 8103140"/>
              <a:gd name="connsiteX115" fmla="*/ 330740 w 5807412"/>
              <a:gd name="connsiteY115" fmla="*/ 7869676 h 8103140"/>
              <a:gd name="connsiteX116" fmla="*/ 389106 w 5807412"/>
              <a:gd name="connsiteY116" fmla="*/ 7918315 h 8103140"/>
              <a:gd name="connsiteX117" fmla="*/ 486383 w 5807412"/>
              <a:gd name="connsiteY117" fmla="*/ 7966953 h 8103140"/>
              <a:gd name="connsiteX118" fmla="*/ 554476 w 5807412"/>
              <a:gd name="connsiteY118" fmla="*/ 8005864 h 8103140"/>
              <a:gd name="connsiteX119" fmla="*/ 739302 w 5807412"/>
              <a:gd name="connsiteY119" fmla="*/ 8054502 h 8103140"/>
              <a:gd name="connsiteX120" fmla="*/ 817123 w 5807412"/>
              <a:gd name="connsiteY120" fmla="*/ 8064230 h 8103140"/>
              <a:gd name="connsiteX121" fmla="*/ 1099225 w 5807412"/>
              <a:gd name="connsiteY121" fmla="*/ 8103140 h 8103140"/>
              <a:gd name="connsiteX122" fmla="*/ 2363821 w 5807412"/>
              <a:gd name="connsiteY122" fmla="*/ 8083685 h 8103140"/>
              <a:gd name="connsiteX123" fmla="*/ 2840476 w 5807412"/>
              <a:gd name="connsiteY123" fmla="*/ 8044774 h 8103140"/>
              <a:gd name="connsiteX124" fmla="*/ 3501957 w 5807412"/>
              <a:gd name="connsiteY124" fmla="*/ 8025319 h 8103140"/>
              <a:gd name="connsiteX125" fmla="*/ 4007795 w 5807412"/>
              <a:gd name="connsiteY125" fmla="*/ 7986408 h 8103140"/>
              <a:gd name="connsiteX126" fmla="*/ 4474723 w 5807412"/>
              <a:gd name="connsiteY126" fmla="*/ 7879404 h 8103140"/>
              <a:gd name="connsiteX127" fmla="*/ 4659549 w 5807412"/>
              <a:gd name="connsiteY127" fmla="*/ 7850221 h 8103140"/>
              <a:gd name="connsiteX128" fmla="*/ 4805463 w 5807412"/>
              <a:gd name="connsiteY128" fmla="*/ 7840493 h 8103140"/>
              <a:gd name="connsiteX129" fmla="*/ 5009744 w 5807412"/>
              <a:gd name="connsiteY129" fmla="*/ 7821038 h 8103140"/>
              <a:gd name="connsiteX130" fmla="*/ 5077838 w 5807412"/>
              <a:gd name="connsiteY130" fmla="*/ 7801583 h 8103140"/>
              <a:gd name="connsiteX131" fmla="*/ 5136204 w 5807412"/>
              <a:gd name="connsiteY131" fmla="*/ 7782127 h 8103140"/>
              <a:gd name="connsiteX132" fmla="*/ 5194570 w 5807412"/>
              <a:gd name="connsiteY132" fmla="*/ 7772400 h 8103140"/>
              <a:gd name="connsiteX133" fmla="*/ 5223753 w 5807412"/>
              <a:gd name="connsiteY133" fmla="*/ 7723762 h 8103140"/>
              <a:gd name="connsiteX134" fmla="*/ 5252936 w 5807412"/>
              <a:gd name="connsiteY134" fmla="*/ 7704306 h 8103140"/>
              <a:gd name="connsiteX135" fmla="*/ 5369668 w 5807412"/>
              <a:gd name="connsiteY135" fmla="*/ 7568119 h 8103140"/>
              <a:gd name="connsiteX136" fmla="*/ 5369668 w 5807412"/>
              <a:gd name="connsiteY136" fmla="*/ 7568119 h 8103140"/>
              <a:gd name="connsiteX137" fmla="*/ 5408578 w 5807412"/>
              <a:gd name="connsiteY137" fmla="*/ 7490298 h 8103140"/>
              <a:gd name="connsiteX138" fmla="*/ 5457217 w 5807412"/>
              <a:gd name="connsiteY138" fmla="*/ 7354110 h 8103140"/>
              <a:gd name="connsiteX139" fmla="*/ 5554493 w 5807412"/>
              <a:gd name="connsiteY139" fmla="*/ 7169285 h 8103140"/>
              <a:gd name="connsiteX140" fmla="*/ 5671225 w 5807412"/>
              <a:gd name="connsiteY140" fmla="*/ 6731540 h 8103140"/>
              <a:gd name="connsiteX141" fmla="*/ 5758774 w 5807412"/>
              <a:gd name="connsiteY141" fmla="*/ 6118698 h 8103140"/>
              <a:gd name="connsiteX142" fmla="*/ 5778229 w 5807412"/>
              <a:gd name="connsiteY142" fmla="*/ 5904689 h 8103140"/>
              <a:gd name="connsiteX143" fmla="*/ 5807412 w 5807412"/>
              <a:gd name="connsiteY143" fmla="*/ 5680953 h 8103140"/>
              <a:gd name="connsiteX144" fmla="*/ 5768502 w 5807412"/>
              <a:gd name="connsiteY144" fmla="*/ 4717915 h 8103140"/>
              <a:gd name="connsiteX145" fmla="*/ 5719863 w 5807412"/>
              <a:gd name="connsiteY145" fmla="*/ 4387174 h 8103140"/>
              <a:gd name="connsiteX146" fmla="*/ 5700408 w 5807412"/>
              <a:gd name="connsiteY146" fmla="*/ 4066162 h 8103140"/>
              <a:gd name="connsiteX147" fmla="*/ 5603132 w 5807412"/>
              <a:gd name="connsiteY147" fmla="*/ 3443591 h 8103140"/>
              <a:gd name="connsiteX148" fmla="*/ 5573949 w 5807412"/>
              <a:gd name="connsiteY148" fmla="*/ 3093396 h 8103140"/>
              <a:gd name="connsiteX149" fmla="*/ 5505855 w 5807412"/>
              <a:gd name="connsiteY149" fmla="*/ 2538919 h 8103140"/>
              <a:gd name="connsiteX150" fmla="*/ 5496127 w 5807412"/>
              <a:gd name="connsiteY150" fmla="*/ 2412459 h 8103140"/>
              <a:gd name="connsiteX151" fmla="*/ 5486400 w 5807412"/>
              <a:gd name="connsiteY151" fmla="*/ 2373549 h 8103140"/>
              <a:gd name="connsiteX152" fmla="*/ 5476672 w 5807412"/>
              <a:gd name="connsiteY152" fmla="*/ 2315183 h 8103140"/>
              <a:gd name="connsiteX153" fmla="*/ 5447489 w 5807412"/>
              <a:gd name="connsiteY153" fmla="*/ 2237362 h 8103140"/>
              <a:gd name="connsiteX154" fmla="*/ 5408578 w 5807412"/>
              <a:gd name="connsiteY154" fmla="*/ 2071991 h 8103140"/>
              <a:gd name="connsiteX155" fmla="*/ 5321029 w 5807412"/>
              <a:gd name="connsiteY155" fmla="*/ 1848255 h 8103140"/>
              <a:gd name="connsiteX156" fmla="*/ 5194570 w 5807412"/>
              <a:gd name="connsiteY156" fmla="*/ 1254868 h 8103140"/>
              <a:gd name="connsiteX157" fmla="*/ 5184842 w 5807412"/>
              <a:gd name="connsiteY157" fmla="*/ 1108953 h 8103140"/>
              <a:gd name="connsiteX158" fmla="*/ 5136204 w 5807412"/>
              <a:gd name="connsiteY158" fmla="*/ 865762 h 8103140"/>
              <a:gd name="connsiteX159" fmla="*/ 5097293 w 5807412"/>
              <a:gd name="connsiteY159" fmla="*/ 719847 h 8103140"/>
              <a:gd name="connsiteX160" fmla="*/ 5087566 w 5807412"/>
              <a:gd name="connsiteY160" fmla="*/ 661481 h 8103140"/>
              <a:gd name="connsiteX161" fmla="*/ 5068110 w 5807412"/>
              <a:gd name="connsiteY161" fmla="*/ 573932 h 8103140"/>
              <a:gd name="connsiteX162" fmla="*/ 5038927 w 5807412"/>
              <a:gd name="connsiteY162" fmla="*/ 496110 h 8103140"/>
              <a:gd name="connsiteX163" fmla="*/ 4961106 w 5807412"/>
              <a:gd name="connsiteY163" fmla="*/ 437745 h 8103140"/>
              <a:gd name="connsiteX164" fmla="*/ 4824919 w 5807412"/>
              <a:gd name="connsiteY164" fmla="*/ 359923 h 8103140"/>
              <a:gd name="connsiteX165" fmla="*/ 4241259 w 5807412"/>
              <a:gd name="connsiteY165" fmla="*/ 194553 h 8103140"/>
              <a:gd name="connsiteX166" fmla="*/ 4085617 w 5807412"/>
              <a:gd name="connsiteY166" fmla="*/ 155642 h 8103140"/>
              <a:gd name="connsiteX167" fmla="*/ 4007795 w 5807412"/>
              <a:gd name="connsiteY167" fmla="*/ 136187 h 8103140"/>
              <a:gd name="connsiteX168" fmla="*/ 3871608 w 5807412"/>
              <a:gd name="connsiteY168" fmla="*/ 107004 h 8103140"/>
              <a:gd name="connsiteX169" fmla="*/ 3628417 w 5807412"/>
              <a:gd name="connsiteY169" fmla="*/ 77821 h 8103140"/>
              <a:gd name="connsiteX170" fmla="*/ 3472774 w 5807412"/>
              <a:gd name="connsiteY170" fmla="*/ 48638 h 8103140"/>
              <a:gd name="connsiteX171" fmla="*/ 3385225 w 5807412"/>
              <a:gd name="connsiteY171" fmla="*/ 29183 h 8103140"/>
              <a:gd name="connsiteX172" fmla="*/ 2840476 w 5807412"/>
              <a:gd name="connsiteY172" fmla="*/ 0 h 8103140"/>
              <a:gd name="connsiteX173" fmla="*/ 1527242 w 5807412"/>
              <a:gd name="connsiteY173" fmla="*/ 9727 h 8103140"/>
              <a:gd name="connsiteX174" fmla="*/ 1429966 w 5807412"/>
              <a:gd name="connsiteY174" fmla="*/ 19455 h 8103140"/>
              <a:gd name="connsiteX175" fmla="*/ 1245140 w 5807412"/>
              <a:gd name="connsiteY175" fmla="*/ 48638 h 8103140"/>
              <a:gd name="connsiteX176" fmla="*/ 1108953 w 5807412"/>
              <a:gd name="connsiteY176" fmla="*/ 77821 h 8103140"/>
              <a:gd name="connsiteX177" fmla="*/ 1031132 w 5807412"/>
              <a:gd name="connsiteY177" fmla="*/ 107004 h 8103140"/>
              <a:gd name="connsiteX178" fmla="*/ 894944 w 5807412"/>
              <a:gd name="connsiteY178" fmla="*/ 145915 h 8103140"/>
              <a:gd name="connsiteX179" fmla="*/ 856034 w 5807412"/>
              <a:gd name="connsiteY179" fmla="*/ 155642 h 8103140"/>
              <a:gd name="connsiteX180" fmla="*/ 787940 w 5807412"/>
              <a:gd name="connsiteY180" fmla="*/ 175098 h 8103140"/>
              <a:gd name="connsiteX181" fmla="*/ 700391 w 5807412"/>
              <a:gd name="connsiteY181" fmla="*/ 223736 h 8103140"/>
              <a:gd name="connsiteX182" fmla="*/ 612842 w 5807412"/>
              <a:gd name="connsiteY182" fmla="*/ 252919 h 8103140"/>
              <a:gd name="connsiteX183" fmla="*/ 573932 w 5807412"/>
              <a:gd name="connsiteY183" fmla="*/ 282102 h 8103140"/>
              <a:gd name="connsiteX184" fmla="*/ 525293 w 5807412"/>
              <a:gd name="connsiteY184" fmla="*/ 321013 h 8103140"/>
              <a:gd name="connsiteX185" fmla="*/ 505838 w 5807412"/>
              <a:gd name="connsiteY185" fmla="*/ 359923 h 8103140"/>
              <a:gd name="connsiteX186" fmla="*/ 466927 w 5807412"/>
              <a:gd name="connsiteY186" fmla="*/ 398834 h 8103140"/>
              <a:gd name="connsiteX187" fmla="*/ 428017 w 5807412"/>
              <a:gd name="connsiteY187" fmla="*/ 505838 h 8103140"/>
              <a:gd name="connsiteX188" fmla="*/ 408561 w 5807412"/>
              <a:gd name="connsiteY188" fmla="*/ 554476 h 8103140"/>
              <a:gd name="connsiteX189" fmla="*/ 466927 w 5807412"/>
              <a:gd name="connsiteY189" fmla="*/ 622570 h 81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5807412" h="8103140">
                <a:moveTo>
                  <a:pt x="466927" y="622570"/>
                </a:moveTo>
                <a:lnTo>
                  <a:pt x="466927" y="622570"/>
                </a:lnTo>
                <a:cubicBezTo>
                  <a:pt x="444229" y="642025"/>
                  <a:pt x="423325" y="663792"/>
                  <a:pt x="398834" y="680936"/>
                </a:cubicBezTo>
                <a:cubicBezTo>
                  <a:pt x="390434" y="686816"/>
                  <a:pt x="378444" y="685388"/>
                  <a:pt x="369651" y="690664"/>
                </a:cubicBezTo>
                <a:cubicBezTo>
                  <a:pt x="361787" y="695383"/>
                  <a:pt x="355924" y="702957"/>
                  <a:pt x="350195" y="710119"/>
                </a:cubicBezTo>
                <a:cubicBezTo>
                  <a:pt x="328645" y="737056"/>
                  <a:pt x="331286" y="737663"/>
                  <a:pt x="321012" y="768485"/>
                </a:cubicBezTo>
                <a:cubicBezTo>
                  <a:pt x="317770" y="807396"/>
                  <a:pt x="318481" y="846840"/>
                  <a:pt x="311285" y="885217"/>
                </a:cubicBezTo>
                <a:cubicBezTo>
                  <a:pt x="308613" y="899470"/>
                  <a:pt x="296415" y="910370"/>
                  <a:pt x="291829" y="924127"/>
                </a:cubicBezTo>
                <a:cubicBezTo>
                  <a:pt x="257640" y="1026693"/>
                  <a:pt x="297145" y="977178"/>
                  <a:pt x="243191" y="1031132"/>
                </a:cubicBezTo>
                <a:cubicBezTo>
                  <a:pt x="227028" y="1079623"/>
                  <a:pt x="223808" y="1084309"/>
                  <a:pt x="214008" y="1128408"/>
                </a:cubicBezTo>
                <a:cubicBezTo>
                  <a:pt x="211098" y="1141502"/>
                  <a:pt x="204033" y="1189640"/>
                  <a:pt x="194553" y="1206230"/>
                </a:cubicBezTo>
                <a:cubicBezTo>
                  <a:pt x="186509" y="1220307"/>
                  <a:pt x="174667" y="1231858"/>
                  <a:pt x="165370" y="1245140"/>
                </a:cubicBezTo>
                <a:cubicBezTo>
                  <a:pt x="151961" y="1264296"/>
                  <a:pt x="145914" y="1290536"/>
                  <a:pt x="126459" y="1303506"/>
                </a:cubicBezTo>
                <a:cubicBezTo>
                  <a:pt x="52831" y="1352592"/>
                  <a:pt x="84627" y="1325883"/>
                  <a:pt x="29183" y="1381327"/>
                </a:cubicBezTo>
                <a:lnTo>
                  <a:pt x="9727" y="1439693"/>
                </a:lnTo>
                <a:lnTo>
                  <a:pt x="0" y="1468876"/>
                </a:lnTo>
                <a:cubicBezTo>
                  <a:pt x="3242" y="1566153"/>
                  <a:pt x="3839" y="1663554"/>
                  <a:pt x="9727" y="1760706"/>
                </a:cubicBezTo>
                <a:cubicBezTo>
                  <a:pt x="10347" y="1770941"/>
                  <a:pt x="14179" y="1781096"/>
                  <a:pt x="19455" y="1789889"/>
                </a:cubicBezTo>
                <a:cubicBezTo>
                  <a:pt x="24174" y="1797753"/>
                  <a:pt x="32425" y="1802860"/>
                  <a:pt x="38910" y="1809345"/>
                </a:cubicBezTo>
                <a:cubicBezTo>
                  <a:pt x="42153" y="1841770"/>
                  <a:pt x="41810" y="1874757"/>
                  <a:pt x="48638" y="1906621"/>
                </a:cubicBezTo>
                <a:cubicBezTo>
                  <a:pt x="52128" y="1922907"/>
                  <a:pt x="70530" y="1954776"/>
                  <a:pt x="87549" y="1964987"/>
                </a:cubicBezTo>
                <a:cubicBezTo>
                  <a:pt x="96342" y="1970263"/>
                  <a:pt x="107561" y="1970129"/>
                  <a:pt x="116732" y="1974715"/>
                </a:cubicBezTo>
                <a:cubicBezTo>
                  <a:pt x="127189" y="1979943"/>
                  <a:pt x="136187" y="1987685"/>
                  <a:pt x="145915" y="1994170"/>
                </a:cubicBezTo>
                <a:cubicBezTo>
                  <a:pt x="213213" y="2095118"/>
                  <a:pt x="105549" y="1944077"/>
                  <a:pt x="204280" y="2042808"/>
                </a:cubicBezTo>
                <a:cubicBezTo>
                  <a:pt x="220814" y="2059342"/>
                  <a:pt x="226658" y="2084640"/>
                  <a:pt x="243191" y="2101174"/>
                </a:cubicBezTo>
                <a:cubicBezTo>
                  <a:pt x="319019" y="2177005"/>
                  <a:pt x="193692" y="2054217"/>
                  <a:pt x="291829" y="2140085"/>
                </a:cubicBezTo>
                <a:cubicBezTo>
                  <a:pt x="360616" y="2200273"/>
                  <a:pt x="312948" y="2179549"/>
                  <a:pt x="369651" y="2198451"/>
                </a:cubicBezTo>
                <a:cubicBezTo>
                  <a:pt x="379379" y="2208179"/>
                  <a:pt x="387639" y="2219638"/>
                  <a:pt x="398834" y="2227634"/>
                </a:cubicBezTo>
                <a:cubicBezTo>
                  <a:pt x="410634" y="2236062"/>
                  <a:pt x="429043" y="2235488"/>
                  <a:pt x="437744" y="2247089"/>
                </a:cubicBezTo>
                <a:cubicBezTo>
                  <a:pt x="446628" y="2258934"/>
                  <a:pt x="461875" y="2324156"/>
                  <a:pt x="466927" y="2344366"/>
                </a:cubicBezTo>
                <a:cubicBezTo>
                  <a:pt x="481537" y="2651170"/>
                  <a:pt x="445276" y="2468946"/>
                  <a:pt x="496110" y="2587557"/>
                </a:cubicBezTo>
                <a:cubicBezTo>
                  <a:pt x="515052" y="2631755"/>
                  <a:pt x="492940" y="2603842"/>
                  <a:pt x="525293" y="2636196"/>
                </a:cubicBezTo>
                <a:cubicBezTo>
                  <a:pt x="528536" y="2649166"/>
                  <a:pt x="531179" y="2662301"/>
                  <a:pt x="535021" y="2675106"/>
                </a:cubicBezTo>
                <a:cubicBezTo>
                  <a:pt x="540914" y="2694749"/>
                  <a:pt x="549502" y="2713577"/>
                  <a:pt x="554476" y="2733472"/>
                </a:cubicBezTo>
                <a:lnTo>
                  <a:pt x="564204" y="2772383"/>
                </a:lnTo>
                <a:cubicBezTo>
                  <a:pt x="564526" y="2775603"/>
                  <a:pt x="573149" y="2893774"/>
                  <a:pt x="583659" y="2918298"/>
                </a:cubicBezTo>
                <a:cubicBezTo>
                  <a:pt x="587272" y="2926728"/>
                  <a:pt x="596630" y="2931268"/>
                  <a:pt x="603115" y="2937753"/>
                </a:cubicBezTo>
                <a:cubicBezTo>
                  <a:pt x="599872" y="3025302"/>
                  <a:pt x="602104" y="3113226"/>
                  <a:pt x="593387" y="3200400"/>
                </a:cubicBezTo>
                <a:cubicBezTo>
                  <a:pt x="591556" y="3218715"/>
                  <a:pt x="564383" y="3235829"/>
                  <a:pt x="554476" y="3249038"/>
                </a:cubicBezTo>
                <a:cubicBezTo>
                  <a:pt x="540447" y="3267744"/>
                  <a:pt x="515566" y="3307404"/>
                  <a:pt x="515566" y="3307404"/>
                </a:cubicBezTo>
                <a:cubicBezTo>
                  <a:pt x="492646" y="3422002"/>
                  <a:pt x="520235" y="3279383"/>
                  <a:pt x="496110" y="3424136"/>
                </a:cubicBezTo>
                <a:cubicBezTo>
                  <a:pt x="493392" y="3440445"/>
                  <a:pt x="492896" y="3457577"/>
                  <a:pt x="486383" y="3472774"/>
                </a:cubicBezTo>
                <a:cubicBezTo>
                  <a:pt x="481494" y="3484181"/>
                  <a:pt x="428249" y="3521220"/>
                  <a:pt x="428017" y="3521413"/>
                </a:cubicBezTo>
                <a:cubicBezTo>
                  <a:pt x="370249" y="3569553"/>
                  <a:pt x="451948" y="3507209"/>
                  <a:pt x="389106" y="3570051"/>
                </a:cubicBezTo>
                <a:cubicBezTo>
                  <a:pt x="377642" y="3581515"/>
                  <a:pt x="363165" y="3589506"/>
                  <a:pt x="350195" y="3599234"/>
                </a:cubicBezTo>
                <a:cubicBezTo>
                  <a:pt x="299360" y="3751742"/>
                  <a:pt x="369443" y="3525760"/>
                  <a:pt x="321012" y="3784059"/>
                </a:cubicBezTo>
                <a:cubicBezTo>
                  <a:pt x="318857" y="3795550"/>
                  <a:pt x="306785" y="3802785"/>
                  <a:pt x="301557" y="3813242"/>
                </a:cubicBezTo>
                <a:cubicBezTo>
                  <a:pt x="296971" y="3822413"/>
                  <a:pt x="295868" y="3833000"/>
                  <a:pt x="291829" y="3842425"/>
                </a:cubicBezTo>
                <a:cubicBezTo>
                  <a:pt x="255768" y="3926569"/>
                  <a:pt x="285460" y="3842080"/>
                  <a:pt x="262646" y="3910519"/>
                </a:cubicBezTo>
                <a:cubicBezTo>
                  <a:pt x="259404" y="3939702"/>
                  <a:pt x="252919" y="3968705"/>
                  <a:pt x="252919" y="3998068"/>
                </a:cubicBezTo>
                <a:cubicBezTo>
                  <a:pt x="252919" y="4254250"/>
                  <a:pt x="250011" y="4510683"/>
                  <a:pt x="262646" y="4766553"/>
                </a:cubicBezTo>
                <a:cubicBezTo>
                  <a:pt x="263223" y="4778230"/>
                  <a:pt x="281372" y="4780780"/>
                  <a:pt x="291829" y="4786008"/>
                </a:cubicBezTo>
                <a:cubicBezTo>
                  <a:pt x="305786" y="4792986"/>
                  <a:pt x="347454" y="4802347"/>
                  <a:pt x="359923" y="4805464"/>
                </a:cubicBezTo>
                <a:cubicBezTo>
                  <a:pt x="369651" y="4811949"/>
                  <a:pt x="378422" y="4820171"/>
                  <a:pt x="389106" y="4824919"/>
                </a:cubicBezTo>
                <a:cubicBezTo>
                  <a:pt x="407846" y="4833248"/>
                  <a:pt x="447472" y="4844374"/>
                  <a:pt x="447472" y="4844374"/>
                </a:cubicBezTo>
                <a:cubicBezTo>
                  <a:pt x="460442" y="4857344"/>
                  <a:pt x="476208" y="4868023"/>
                  <a:pt x="486383" y="4883285"/>
                </a:cubicBezTo>
                <a:cubicBezTo>
                  <a:pt x="492868" y="4893013"/>
                  <a:pt x="497571" y="4904201"/>
                  <a:pt x="505838" y="4912468"/>
                </a:cubicBezTo>
                <a:cubicBezTo>
                  <a:pt x="531862" y="4938492"/>
                  <a:pt x="535219" y="4922493"/>
                  <a:pt x="554476" y="4951379"/>
                </a:cubicBezTo>
                <a:cubicBezTo>
                  <a:pt x="562520" y="4963445"/>
                  <a:pt x="565503" y="4978489"/>
                  <a:pt x="573932" y="4990289"/>
                </a:cubicBezTo>
                <a:cubicBezTo>
                  <a:pt x="600882" y="5028018"/>
                  <a:pt x="604407" y="5007788"/>
                  <a:pt x="622570" y="5048655"/>
                </a:cubicBezTo>
                <a:cubicBezTo>
                  <a:pt x="630899" y="5067395"/>
                  <a:pt x="637051" y="5087126"/>
                  <a:pt x="642025" y="5107021"/>
                </a:cubicBezTo>
                <a:cubicBezTo>
                  <a:pt x="645268" y="5119991"/>
                  <a:pt x="645120" y="5134324"/>
                  <a:pt x="651753" y="5145932"/>
                </a:cubicBezTo>
                <a:cubicBezTo>
                  <a:pt x="658578" y="5157876"/>
                  <a:pt x="672129" y="5164547"/>
                  <a:pt x="680936" y="5175115"/>
                </a:cubicBezTo>
                <a:cubicBezTo>
                  <a:pt x="715781" y="5216930"/>
                  <a:pt x="688184" y="5189611"/>
                  <a:pt x="710119" y="5233481"/>
                </a:cubicBezTo>
                <a:cubicBezTo>
                  <a:pt x="715347" y="5243938"/>
                  <a:pt x="723089" y="5252936"/>
                  <a:pt x="729574" y="5262664"/>
                </a:cubicBezTo>
                <a:cubicBezTo>
                  <a:pt x="726331" y="5298332"/>
                  <a:pt x="724911" y="5334213"/>
                  <a:pt x="719846" y="5369668"/>
                </a:cubicBezTo>
                <a:cubicBezTo>
                  <a:pt x="718396" y="5379819"/>
                  <a:pt x="717370" y="5391600"/>
                  <a:pt x="710119" y="5398851"/>
                </a:cubicBezTo>
                <a:cubicBezTo>
                  <a:pt x="699865" y="5409105"/>
                  <a:pt x="683799" y="5411111"/>
                  <a:pt x="671208" y="5418306"/>
                </a:cubicBezTo>
                <a:cubicBezTo>
                  <a:pt x="661057" y="5424107"/>
                  <a:pt x="651753" y="5431277"/>
                  <a:pt x="642025" y="5437762"/>
                </a:cubicBezTo>
                <a:cubicBezTo>
                  <a:pt x="635540" y="5447490"/>
                  <a:pt x="631368" y="5459246"/>
                  <a:pt x="622570" y="5466945"/>
                </a:cubicBezTo>
                <a:cubicBezTo>
                  <a:pt x="581648" y="5502752"/>
                  <a:pt x="562037" y="5506722"/>
                  <a:pt x="515566" y="5525310"/>
                </a:cubicBezTo>
                <a:cubicBezTo>
                  <a:pt x="509081" y="5535038"/>
                  <a:pt x="504377" y="5546226"/>
                  <a:pt x="496110" y="5554493"/>
                </a:cubicBezTo>
                <a:cubicBezTo>
                  <a:pt x="466664" y="5583939"/>
                  <a:pt x="461407" y="5582274"/>
                  <a:pt x="428017" y="5593404"/>
                </a:cubicBezTo>
                <a:cubicBezTo>
                  <a:pt x="418289" y="5603132"/>
                  <a:pt x="410778" y="5615762"/>
                  <a:pt x="398834" y="5622587"/>
                </a:cubicBezTo>
                <a:cubicBezTo>
                  <a:pt x="387226" y="5629220"/>
                  <a:pt x="372778" y="5628642"/>
                  <a:pt x="359923" y="5632315"/>
                </a:cubicBezTo>
                <a:cubicBezTo>
                  <a:pt x="326521" y="5641858"/>
                  <a:pt x="326422" y="5644201"/>
                  <a:pt x="291829" y="5661498"/>
                </a:cubicBezTo>
                <a:cubicBezTo>
                  <a:pt x="285344" y="5674468"/>
                  <a:pt x="272813" y="5685914"/>
                  <a:pt x="272374" y="5700408"/>
                </a:cubicBezTo>
                <a:cubicBezTo>
                  <a:pt x="269260" y="5803189"/>
                  <a:pt x="255302" y="5936800"/>
                  <a:pt x="301557" y="6040876"/>
                </a:cubicBezTo>
                <a:cubicBezTo>
                  <a:pt x="306305" y="6051560"/>
                  <a:pt x="315784" y="6059602"/>
                  <a:pt x="321012" y="6070059"/>
                </a:cubicBezTo>
                <a:cubicBezTo>
                  <a:pt x="325598" y="6079230"/>
                  <a:pt x="326154" y="6090071"/>
                  <a:pt x="330740" y="6099242"/>
                </a:cubicBezTo>
                <a:cubicBezTo>
                  <a:pt x="344284" y="6126329"/>
                  <a:pt x="357863" y="6136093"/>
                  <a:pt x="379378" y="6157608"/>
                </a:cubicBezTo>
                <a:cubicBezTo>
                  <a:pt x="382621" y="6180306"/>
                  <a:pt x="379794" y="6204750"/>
                  <a:pt x="389106" y="6225702"/>
                </a:cubicBezTo>
                <a:cubicBezTo>
                  <a:pt x="393854" y="6236385"/>
                  <a:pt x="410022" y="6236890"/>
                  <a:pt x="418289" y="6245157"/>
                </a:cubicBezTo>
                <a:cubicBezTo>
                  <a:pt x="426556" y="6253424"/>
                  <a:pt x="430045" y="6265542"/>
                  <a:pt x="437744" y="6274340"/>
                </a:cubicBezTo>
                <a:cubicBezTo>
                  <a:pt x="452843" y="6291596"/>
                  <a:pt x="473665" y="6303901"/>
                  <a:pt x="486383" y="6322979"/>
                </a:cubicBezTo>
                <a:cubicBezTo>
                  <a:pt x="492868" y="6332707"/>
                  <a:pt x="496709" y="6344859"/>
                  <a:pt x="505838" y="6352162"/>
                </a:cubicBezTo>
                <a:cubicBezTo>
                  <a:pt x="513845" y="6358567"/>
                  <a:pt x="525293" y="6358647"/>
                  <a:pt x="535021" y="6361889"/>
                </a:cubicBezTo>
                <a:cubicBezTo>
                  <a:pt x="580549" y="6407420"/>
                  <a:pt x="524731" y="6357400"/>
                  <a:pt x="583659" y="6391072"/>
                </a:cubicBezTo>
                <a:cubicBezTo>
                  <a:pt x="597736" y="6399116"/>
                  <a:pt x="609377" y="6410832"/>
                  <a:pt x="622570" y="6420255"/>
                </a:cubicBezTo>
                <a:cubicBezTo>
                  <a:pt x="632084" y="6427050"/>
                  <a:pt x="642624" y="6432407"/>
                  <a:pt x="651753" y="6439710"/>
                </a:cubicBezTo>
                <a:cubicBezTo>
                  <a:pt x="658915" y="6445439"/>
                  <a:pt x="663344" y="6454447"/>
                  <a:pt x="671208" y="6459166"/>
                </a:cubicBezTo>
                <a:cubicBezTo>
                  <a:pt x="680001" y="6464442"/>
                  <a:pt x="690663" y="6465651"/>
                  <a:pt x="700391" y="6468893"/>
                </a:cubicBezTo>
                <a:cubicBezTo>
                  <a:pt x="716562" y="6485065"/>
                  <a:pt x="726939" y="6497986"/>
                  <a:pt x="749029" y="6507804"/>
                </a:cubicBezTo>
                <a:cubicBezTo>
                  <a:pt x="767769" y="6516133"/>
                  <a:pt x="807395" y="6527259"/>
                  <a:pt x="807395" y="6527259"/>
                </a:cubicBezTo>
                <a:cubicBezTo>
                  <a:pt x="861045" y="6523906"/>
                  <a:pt x="957931" y="6506101"/>
                  <a:pt x="1021404" y="6527259"/>
                </a:cubicBezTo>
                <a:cubicBezTo>
                  <a:pt x="1032495" y="6530956"/>
                  <a:pt x="1042320" y="6538448"/>
                  <a:pt x="1050587" y="6546715"/>
                </a:cubicBezTo>
                <a:cubicBezTo>
                  <a:pt x="1062051" y="6558179"/>
                  <a:pt x="1069391" y="6573170"/>
                  <a:pt x="1079770" y="6585625"/>
                </a:cubicBezTo>
                <a:cubicBezTo>
                  <a:pt x="1085641" y="6592671"/>
                  <a:pt x="1092740" y="6598596"/>
                  <a:pt x="1099225" y="6605081"/>
                </a:cubicBezTo>
                <a:cubicBezTo>
                  <a:pt x="1124990" y="6682374"/>
                  <a:pt x="1126074" y="6670454"/>
                  <a:pt x="1079770" y="6809362"/>
                </a:cubicBezTo>
                <a:cubicBezTo>
                  <a:pt x="1070354" y="6837608"/>
                  <a:pt x="1071158" y="6843727"/>
                  <a:pt x="1050587" y="6867727"/>
                </a:cubicBezTo>
                <a:cubicBezTo>
                  <a:pt x="1038650" y="6881654"/>
                  <a:pt x="1021851" y="6891376"/>
                  <a:pt x="1011676" y="6906638"/>
                </a:cubicBezTo>
                <a:cubicBezTo>
                  <a:pt x="991547" y="6936832"/>
                  <a:pt x="993536" y="6944305"/>
                  <a:pt x="953310" y="6955276"/>
                </a:cubicBezTo>
                <a:cubicBezTo>
                  <a:pt x="931190" y="6961309"/>
                  <a:pt x="907968" y="6962160"/>
                  <a:pt x="885217" y="6965004"/>
                </a:cubicBezTo>
                <a:lnTo>
                  <a:pt x="719846" y="6984459"/>
                </a:lnTo>
                <a:cubicBezTo>
                  <a:pt x="648590" y="6991767"/>
                  <a:pt x="505838" y="7003915"/>
                  <a:pt x="505838" y="7003915"/>
                </a:cubicBezTo>
                <a:cubicBezTo>
                  <a:pt x="476069" y="7011357"/>
                  <a:pt x="460138" y="7010704"/>
                  <a:pt x="437744" y="7033098"/>
                </a:cubicBezTo>
                <a:cubicBezTo>
                  <a:pt x="429477" y="7041365"/>
                  <a:pt x="428440" y="7056481"/>
                  <a:pt x="418289" y="7062281"/>
                </a:cubicBezTo>
                <a:cubicBezTo>
                  <a:pt x="403934" y="7070484"/>
                  <a:pt x="385864" y="7068766"/>
                  <a:pt x="369651" y="7072008"/>
                </a:cubicBezTo>
                <a:cubicBezTo>
                  <a:pt x="356346" y="7080879"/>
                  <a:pt x="309096" y="7111600"/>
                  <a:pt x="301557" y="7120647"/>
                </a:cubicBezTo>
                <a:cubicBezTo>
                  <a:pt x="294993" y="7128524"/>
                  <a:pt x="296415" y="7140659"/>
                  <a:pt x="291829" y="7149830"/>
                </a:cubicBezTo>
                <a:cubicBezTo>
                  <a:pt x="286601" y="7160287"/>
                  <a:pt x="278859" y="7169285"/>
                  <a:pt x="272374" y="7179013"/>
                </a:cubicBezTo>
                <a:cubicBezTo>
                  <a:pt x="269131" y="7191983"/>
                  <a:pt x="262646" y="7204554"/>
                  <a:pt x="262646" y="7217923"/>
                </a:cubicBezTo>
                <a:cubicBezTo>
                  <a:pt x="262646" y="7364492"/>
                  <a:pt x="260591" y="7345888"/>
                  <a:pt x="282102" y="7431932"/>
                </a:cubicBezTo>
                <a:cubicBezTo>
                  <a:pt x="285344" y="7561634"/>
                  <a:pt x="282585" y="7691625"/>
                  <a:pt x="291829" y="7821038"/>
                </a:cubicBezTo>
                <a:cubicBezTo>
                  <a:pt x="292482" y="7830186"/>
                  <a:pt x="305556" y="7833331"/>
                  <a:pt x="311285" y="7840493"/>
                </a:cubicBezTo>
                <a:cubicBezTo>
                  <a:pt x="318588" y="7849622"/>
                  <a:pt x="323437" y="7860547"/>
                  <a:pt x="330740" y="7869676"/>
                </a:cubicBezTo>
                <a:cubicBezTo>
                  <a:pt x="345229" y="7887787"/>
                  <a:pt x="371903" y="7906273"/>
                  <a:pt x="389106" y="7918315"/>
                </a:cubicBezTo>
                <a:cubicBezTo>
                  <a:pt x="453448" y="7963354"/>
                  <a:pt x="427731" y="7952290"/>
                  <a:pt x="486383" y="7966953"/>
                </a:cubicBezTo>
                <a:cubicBezTo>
                  <a:pt x="509081" y="7979923"/>
                  <a:pt x="530303" y="7995910"/>
                  <a:pt x="554476" y="8005864"/>
                </a:cubicBezTo>
                <a:cubicBezTo>
                  <a:pt x="594026" y="8022150"/>
                  <a:pt x="694968" y="8046678"/>
                  <a:pt x="739302" y="8054502"/>
                </a:cubicBezTo>
                <a:cubicBezTo>
                  <a:pt x="765046" y="8059045"/>
                  <a:pt x="791402" y="8059553"/>
                  <a:pt x="817123" y="8064230"/>
                </a:cubicBezTo>
                <a:cubicBezTo>
                  <a:pt x="1052806" y="8107082"/>
                  <a:pt x="852564" y="8086697"/>
                  <a:pt x="1099225" y="8103140"/>
                </a:cubicBezTo>
                <a:lnTo>
                  <a:pt x="2363821" y="8083685"/>
                </a:lnTo>
                <a:cubicBezTo>
                  <a:pt x="3151405" y="8068441"/>
                  <a:pt x="2076000" y="8086321"/>
                  <a:pt x="2840476" y="8044774"/>
                </a:cubicBezTo>
                <a:cubicBezTo>
                  <a:pt x="3060740" y="8032803"/>
                  <a:pt x="3281463" y="8031804"/>
                  <a:pt x="3501957" y="8025319"/>
                </a:cubicBezTo>
                <a:cubicBezTo>
                  <a:pt x="3670570" y="8012349"/>
                  <a:pt x="3839799" y="8005792"/>
                  <a:pt x="4007795" y="7986408"/>
                </a:cubicBezTo>
                <a:cubicBezTo>
                  <a:pt x="4675288" y="7909390"/>
                  <a:pt x="3883366" y="7972776"/>
                  <a:pt x="4474723" y="7879404"/>
                </a:cubicBezTo>
                <a:cubicBezTo>
                  <a:pt x="4536332" y="7869676"/>
                  <a:pt x="4597604" y="7857509"/>
                  <a:pt x="4659549" y="7850221"/>
                </a:cubicBezTo>
                <a:cubicBezTo>
                  <a:pt x="4707961" y="7844525"/>
                  <a:pt x="4756861" y="7844232"/>
                  <a:pt x="4805463" y="7840493"/>
                </a:cubicBezTo>
                <a:cubicBezTo>
                  <a:pt x="4860454" y="7836263"/>
                  <a:pt x="4953684" y="7826644"/>
                  <a:pt x="5009744" y="7821038"/>
                </a:cubicBezTo>
                <a:cubicBezTo>
                  <a:pt x="5032442" y="7814553"/>
                  <a:pt x="5055276" y="7808525"/>
                  <a:pt x="5077838" y="7801583"/>
                </a:cubicBezTo>
                <a:cubicBezTo>
                  <a:pt x="5097439" y="7795552"/>
                  <a:pt x="5116309" y="7787101"/>
                  <a:pt x="5136204" y="7782127"/>
                </a:cubicBezTo>
                <a:cubicBezTo>
                  <a:pt x="5155339" y="7777343"/>
                  <a:pt x="5175115" y="7775642"/>
                  <a:pt x="5194570" y="7772400"/>
                </a:cubicBezTo>
                <a:cubicBezTo>
                  <a:pt x="5204298" y="7756187"/>
                  <a:pt x="5211448" y="7738117"/>
                  <a:pt x="5223753" y="7723762"/>
                </a:cubicBezTo>
                <a:cubicBezTo>
                  <a:pt x="5231362" y="7714885"/>
                  <a:pt x="5244940" y="7712835"/>
                  <a:pt x="5252936" y="7704306"/>
                </a:cubicBezTo>
                <a:cubicBezTo>
                  <a:pt x="5293829" y="7660687"/>
                  <a:pt x="5330757" y="7613515"/>
                  <a:pt x="5369668" y="7568119"/>
                </a:cubicBezTo>
                <a:lnTo>
                  <a:pt x="5369668" y="7568119"/>
                </a:lnTo>
                <a:cubicBezTo>
                  <a:pt x="5382638" y="7542179"/>
                  <a:pt x="5397597" y="7517141"/>
                  <a:pt x="5408578" y="7490298"/>
                </a:cubicBezTo>
                <a:cubicBezTo>
                  <a:pt x="5426830" y="7445683"/>
                  <a:pt x="5437270" y="7397994"/>
                  <a:pt x="5457217" y="7354110"/>
                </a:cubicBezTo>
                <a:cubicBezTo>
                  <a:pt x="5486026" y="7290730"/>
                  <a:pt x="5534715" y="7236037"/>
                  <a:pt x="5554493" y="7169285"/>
                </a:cubicBezTo>
                <a:cubicBezTo>
                  <a:pt x="5612428" y="6973755"/>
                  <a:pt x="5636651" y="6914291"/>
                  <a:pt x="5671225" y="6731540"/>
                </a:cubicBezTo>
                <a:cubicBezTo>
                  <a:pt x="5694834" y="6606750"/>
                  <a:pt x="5756696" y="6141559"/>
                  <a:pt x="5758774" y="6118698"/>
                </a:cubicBezTo>
                <a:cubicBezTo>
                  <a:pt x="5765259" y="6047362"/>
                  <a:pt x="5770319" y="5975881"/>
                  <a:pt x="5778229" y="5904689"/>
                </a:cubicBezTo>
                <a:cubicBezTo>
                  <a:pt x="5786535" y="5829939"/>
                  <a:pt x="5797684" y="5755532"/>
                  <a:pt x="5807412" y="5680953"/>
                </a:cubicBezTo>
                <a:cubicBezTo>
                  <a:pt x="5794442" y="5359940"/>
                  <a:pt x="5790193" y="5038457"/>
                  <a:pt x="5768502" y="4717915"/>
                </a:cubicBezTo>
                <a:cubicBezTo>
                  <a:pt x="5760979" y="4606736"/>
                  <a:pt x="5731442" y="4498004"/>
                  <a:pt x="5719863" y="4387174"/>
                </a:cubicBezTo>
                <a:cubicBezTo>
                  <a:pt x="5708724" y="4280554"/>
                  <a:pt x="5711547" y="4172782"/>
                  <a:pt x="5700408" y="4066162"/>
                </a:cubicBezTo>
                <a:cubicBezTo>
                  <a:pt x="5640703" y="3494692"/>
                  <a:pt x="5667186" y="3972035"/>
                  <a:pt x="5603132" y="3443591"/>
                </a:cubicBezTo>
                <a:cubicBezTo>
                  <a:pt x="5589037" y="3327306"/>
                  <a:pt x="5585130" y="3209997"/>
                  <a:pt x="5573949" y="3093396"/>
                </a:cubicBezTo>
                <a:cubicBezTo>
                  <a:pt x="5489885" y="2216736"/>
                  <a:pt x="5573646" y="3098186"/>
                  <a:pt x="5505855" y="2538919"/>
                </a:cubicBezTo>
                <a:cubicBezTo>
                  <a:pt x="5500768" y="2496948"/>
                  <a:pt x="5501067" y="2454447"/>
                  <a:pt x="5496127" y="2412459"/>
                </a:cubicBezTo>
                <a:cubicBezTo>
                  <a:pt x="5494565" y="2399181"/>
                  <a:pt x="5489022" y="2386659"/>
                  <a:pt x="5486400" y="2373549"/>
                </a:cubicBezTo>
                <a:cubicBezTo>
                  <a:pt x="5482532" y="2354208"/>
                  <a:pt x="5482091" y="2334148"/>
                  <a:pt x="5476672" y="2315183"/>
                </a:cubicBezTo>
                <a:cubicBezTo>
                  <a:pt x="5469061" y="2288545"/>
                  <a:pt x="5454959" y="2264040"/>
                  <a:pt x="5447489" y="2237362"/>
                </a:cubicBezTo>
                <a:cubicBezTo>
                  <a:pt x="5432220" y="2182830"/>
                  <a:pt x="5425907" y="2125903"/>
                  <a:pt x="5408578" y="2071991"/>
                </a:cubicBezTo>
                <a:cubicBezTo>
                  <a:pt x="5335396" y="1844314"/>
                  <a:pt x="5380256" y="2089394"/>
                  <a:pt x="5321029" y="1848255"/>
                </a:cubicBezTo>
                <a:cubicBezTo>
                  <a:pt x="5249231" y="1555935"/>
                  <a:pt x="5238259" y="1487873"/>
                  <a:pt x="5194570" y="1254868"/>
                </a:cubicBezTo>
                <a:cubicBezTo>
                  <a:pt x="5191327" y="1206230"/>
                  <a:pt x="5190708" y="1157345"/>
                  <a:pt x="5184842" y="1108953"/>
                </a:cubicBezTo>
                <a:cubicBezTo>
                  <a:pt x="5167440" y="965386"/>
                  <a:pt x="5165666" y="968881"/>
                  <a:pt x="5136204" y="865762"/>
                </a:cubicBezTo>
                <a:cubicBezTo>
                  <a:pt x="5112760" y="631326"/>
                  <a:pt x="5150109" y="865092"/>
                  <a:pt x="5097293" y="719847"/>
                </a:cubicBezTo>
                <a:cubicBezTo>
                  <a:pt x="5090553" y="701311"/>
                  <a:pt x="5091434" y="680822"/>
                  <a:pt x="5087566" y="661481"/>
                </a:cubicBezTo>
                <a:cubicBezTo>
                  <a:pt x="5081703" y="632167"/>
                  <a:pt x="5074374" y="603163"/>
                  <a:pt x="5068110" y="573932"/>
                </a:cubicBezTo>
                <a:cubicBezTo>
                  <a:pt x="5060517" y="538496"/>
                  <a:pt x="5064425" y="521607"/>
                  <a:pt x="5038927" y="496110"/>
                </a:cubicBezTo>
                <a:cubicBezTo>
                  <a:pt x="5007844" y="465028"/>
                  <a:pt x="4992538" y="460196"/>
                  <a:pt x="4961106" y="437745"/>
                </a:cubicBezTo>
                <a:cubicBezTo>
                  <a:pt x="4905717" y="398182"/>
                  <a:pt x="4908691" y="390385"/>
                  <a:pt x="4824919" y="359923"/>
                </a:cubicBezTo>
                <a:cubicBezTo>
                  <a:pt x="4483472" y="235761"/>
                  <a:pt x="4698846" y="304713"/>
                  <a:pt x="4241259" y="194553"/>
                </a:cubicBezTo>
                <a:lnTo>
                  <a:pt x="4085617" y="155642"/>
                </a:lnTo>
                <a:cubicBezTo>
                  <a:pt x="4059676" y="149157"/>
                  <a:pt x="4033940" y="141790"/>
                  <a:pt x="4007795" y="136187"/>
                </a:cubicBezTo>
                <a:cubicBezTo>
                  <a:pt x="3962399" y="126459"/>
                  <a:pt x="3917494" y="114063"/>
                  <a:pt x="3871608" y="107004"/>
                </a:cubicBezTo>
                <a:cubicBezTo>
                  <a:pt x="3790912" y="94589"/>
                  <a:pt x="3709202" y="89643"/>
                  <a:pt x="3628417" y="77821"/>
                </a:cubicBezTo>
                <a:cubicBezTo>
                  <a:pt x="3576188" y="70178"/>
                  <a:pt x="3524534" y="58990"/>
                  <a:pt x="3472774" y="48638"/>
                </a:cubicBezTo>
                <a:cubicBezTo>
                  <a:pt x="3443460" y="42775"/>
                  <a:pt x="3414979" y="32086"/>
                  <a:pt x="3385225" y="29183"/>
                </a:cubicBezTo>
                <a:cubicBezTo>
                  <a:pt x="3240200" y="15034"/>
                  <a:pt x="2995014" y="6439"/>
                  <a:pt x="2840476" y="0"/>
                </a:cubicBezTo>
                <a:lnTo>
                  <a:pt x="1527242" y="9727"/>
                </a:lnTo>
                <a:cubicBezTo>
                  <a:pt x="1494658" y="10176"/>
                  <a:pt x="1462247" y="15002"/>
                  <a:pt x="1429966" y="19455"/>
                </a:cubicBezTo>
                <a:cubicBezTo>
                  <a:pt x="1368179" y="27977"/>
                  <a:pt x="1306469" y="37281"/>
                  <a:pt x="1245140" y="48638"/>
                </a:cubicBezTo>
                <a:cubicBezTo>
                  <a:pt x="808721" y="129456"/>
                  <a:pt x="1444098" y="21962"/>
                  <a:pt x="1108953" y="77821"/>
                </a:cubicBezTo>
                <a:cubicBezTo>
                  <a:pt x="1083013" y="87549"/>
                  <a:pt x="1057532" y="98604"/>
                  <a:pt x="1031132" y="107004"/>
                </a:cubicBezTo>
                <a:cubicBezTo>
                  <a:pt x="986142" y="121319"/>
                  <a:pt x="940434" y="133279"/>
                  <a:pt x="894944" y="145915"/>
                </a:cubicBezTo>
                <a:cubicBezTo>
                  <a:pt x="882063" y="149493"/>
                  <a:pt x="868889" y="151969"/>
                  <a:pt x="856034" y="155642"/>
                </a:cubicBezTo>
                <a:cubicBezTo>
                  <a:pt x="758317" y="183561"/>
                  <a:pt x="909620" y="144677"/>
                  <a:pt x="787940" y="175098"/>
                </a:cubicBezTo>
                <a:cubicBezTo>
                  <a:pt x="758757" y="191311"/>
                  <a:pt x="730898" y="210177"/>
                  <a:pt x="700391" y="223736"/>
                </a:cubicBezTo>
                <a:cubicBezTo>
                  <a:pt x="672281" y="236229"/>
                  <a:pt x="612842" y="252919"/>
                  <a:pt x="612842" y="252919"/>
                </a:cubicBezTo>
                <a:cubicBezTo>
                  <a:pt x="599872" y="262647"/>
                  <a:pt x="587125" y="272679"/>
                  <a:pt x="573932" y="282102"/>
                </a:cubicBezTo>
                <a:cubicBezTo>
                  <a:pt x="557374" y="293929"/>
                  <a:pt x="537125" y="303265"/>
                  <a:pt x="525293" y="321013"/>
                </a:cubicBezTo>
                <a:cubicBezTo>
                  <a:pt x="517249" y="333078"/>
                  <a:pt x="514539" y="348322"/>
                  <a:pt x="505838" y="359923"/>
                </a:cubicBezTo>
                <a:cubicBezTo>
                  <a:pt x="494832" y="374597"/>
                  <a:pt x="466927" y="398834"/>
                  <a:pt x="466927" y="398834"/>
                </a:cubicBezTo>
                <a:cubicBezTo>
                  <a:pt x="418577" y="519711"/>
                  <a:pt x="477985" y="368429"/>
                  <a:pt x="428017" y="505838"/>
                </a:cubicBezTo>
                <a:cubicBezTo>
                  <a:pt x="422050" y="522248"/>
                  <a:pt x="415046" y="538263"/>
                  <a:pt x="408561" y="554476"/>
                </a:cubicBezTo>
                <a:cubicBezTo>
                  <a:pt x="419090" y="649231"/>
                  <a:pt x="457199" y="611221"/>
                  <a:pt x="466927" y="622570"/>
                </a:cubicBezTo>
                <a:close/>
              </a:path>
            </a:pathLst>
          </a:custGeom>
          <a:solidFill>
            <a:srgbClr val="FF33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" y="7686"/>
            <a:ext cx="9144000" cy="10834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Theme: Convexity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78479" y="1655260"/>
            <a:ext cx="3473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latin typeface="Edwardian Script ITC" panose="030303020407070D0804" pitchFamily="66" charset="0"/>
              </a:rPr>
              <a:t>Algorithmica</a:t>
            </a:r>
            <a:endParaRPr lang="en-US" sz="6600" b="1" i="1" dirty="0">
              <a:latin typeface="Edwardian Script ITC" panose="030303020407070D08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29127" y="1716509"/>
            <a:ext cx="3473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err="1" smtClean="0">
                <a:latin typeface="Edwardian Script ITC" panose="030303020407070D0804" pitchFamily="66" charset="0"/>
              </a:rPr>
              <a:t>Intractabilia</a:t>
            </a:r>
            <a:endParaRPr lang="en-US" sz="6600" b="1" i="1" dirty="0">
              <a:latin typeface="Edwardian Script ITC" panose="030303020407070D08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581891" y="1091131"/>
            <a:ext cx="10141527" cy="647345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880" y="2436724"/>
            <a:ext cx="5692806" cy="56928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81" y="1921861"/>
            <a:ext cx="5488578" cy="54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557" y="-136186"/>
            <a:ext cx="8999444" cy="1091131"/>
          </a:xfrm>
        </p:spPr>
        <p:txBody>
          <a:bodyPr/>
          <a:lstStyle/>
          <a:p>
            <a:r>
              <a:rPr lang="en-US" dirty="0" smtClean="0"/>
              <a:t>Convexity in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/>
              <p:cNvSpPr txBox="1">
                <a:spLocks/>
              </p:cNvSpPr>
              <p:nvPr/>
            </p:nvSpPr>
            <p:spPr>
              <a:xfrm>
                <a:off x="72278" y="3011646"/>
                <a:ext cx="9144001" cy="8459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Example: </a:t>
                </a:r>
                <a:r>
                  <a:rPr lang="en-US" sz="2000" dirty="0" smtClean="0"/>
                  <a:t>Can embed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{±1}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[−1,+1]</m:t>
                    </m:r>
                  </m:oMath>
                </a14:m>
                <a:r>
                  <a:rPr lang="en-US" sz="20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:∥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∥=1}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[Geomans-Williamson’94]</a:t>
                </a: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8" y="3011646"/>
                <a:ext cx="9144001" cy="845924"/>
              </a:xfrm>
              <a:prstGeom prst="rect">
                <a:avLst/>
              </a:prstGeom>
              <a:blipFill rotWithShape="0">
                <a:blip r:embed="rId3"/>
                <a:stretch>
                  <a:fillRect l="-1400" t="-1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346162" y="4282885"/>
            <a:ext cx="1509860" cy="1688503"/>
            <a:chOff x="346162" y="4282885"/>
            <a:chExt cx="1509860" cy="1688503"/>
          </a:xfrm>
        </p:grpSpPr>
        <p:sp>
          <p:nvSpPr>
            <p:cNvPr id="15" name="Oval 14"/>
            <p:cNvSpPr/>
            <p:nvPr/>
          </p:nvSpPr>
          <p:spPr>
            <a:xfrm>
              <a:off x="358219" y="4290742"/>
              <a:ext cx="179109" cy="1979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92916" y="4829641"/>
              <a:ext cx="179109" cy="1979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46162" y="5234526"/>
              <a:ext cx="179109" cy="1979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80859" y="5773425"/>
              <a:ext cx="179109" cy="1979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42216" y="4282885"/>
              <a:ext cx="179109" cy="1979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76913" y="4821784"/>
              <a:ext cx="179109" cy="1979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130159" y="5226669"/>
              <a:ext cx="179109" cy="1979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664856" y="5765568"/>
              <a:ext cx="179109" cy="1979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1" idx="2"/>
              <a:endCxn id="15" idx="6"/>
            </p:cNvCxnSpPr>
            <p:nvPr/>
          </p:nvCxnSpPr>
          <p:spPr>
            <a:xfrm flipH="1">
              <a:off x="537328" y="4381867"/>
              <a:ext cx="604888" cy="785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072025" y="4930165"/>
              <a:ext cx="604888" cy="785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25271" y="5347866"/>
              <a:ext cx="604888" cy="785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059968" y="5878442"/>
              <a:ext cx="604888" cy="785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2" idx="4"/>
            </p:cNvCxnSpPr>
            <p:nvPr/>
          </p:nvCxnSpPr>
          <p:spPr>
            <a:xfrm flipH="1">
              <a:off x="1754410" y="5019747"/>
              <a:ext cx="12058" cy="75367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58355" y="5027604"/>
              <a:ext cx="12058" cy="75367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23658" y="4488705"/>
              <a:ext cx="12058" cy="75367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216424" y="4480848"/>
              <a:ext cx="12058" cy="75367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22" idx="1"/>
            </p:cNvCxnSpPr>
            <p:nvPr/>
          </p:nvCxnSpPr>
          <p:spPr>
            <a:xfrm>
              <a:off x="1294596" y="4452802"/>
              <a:ext cx="408547" cy="39797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287173" y="5387339"/>
              <a:ext cx="408547" cy="39797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78011" y="5425131"/>
              <a:ext cx="408547" cy="39797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89553" y="4455640"/>
              <a:ext cx="408547" cy="39797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ube 40"/>
          <p:cNvSpPr/>
          <p:nvPr/>
        </p:nvSpPr>
        <p:spPr>
          <a:xfrm flipH="1">
            <a:off x="3347483" y="4521569"/>
            <a:ext cx="1338608" cy="1493088"/>
          </a:xfrm>
          <a:prstGeom prst="cube">
            <a:avLst>
              <a:gd name="adj" fmla="val 41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90" y="4564175"/>
            <a:ext cx="1586572" cy="152295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8776" y="1336578"/>
            <a:ext cx="1966499" cy="1031010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Interesting Problem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62856" y="1336578"/>
            <a:ext cx="1966499" cy="1031010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Convex</a:t>
            </a:r>
          </a:p>
          <a:p>
            <a:pPr algn="ctr"/>
            <a:r>
              <a:rPr lang="en-US" dirty="0"/>
              <a:t>Problem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2306761" y="1513508"/>
            <a:ext cx="1004609" cy="677150"/>
          </a:xfrm>
          <a:prstGeom prst="rightArrow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794376" y="1336578"/>
            <a:ext cx="1966499" cy="1031010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Solver</a:t>
            </a:r>
          </a:p>
        </p:txBody>
      </p:sp>
      <p:sp>
        <p:nvSpPr>
          <p:cNvPr id="46" name="Right Arrow 45"/>
          <p:cNvSpPr/>
          <p:nvPr/>
        </p:nvSpPr>
        <p:spPr>
          <a:xfrm>
            <a:off x="5689916" y="1513508"/>
            <a:ext cx="1004609" cy="677150"/>
          </a:xfrm>
          <a:prstGeom prst="rightArrow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493829" y="646060"/>
            <a:ext cx="2692409" cy="2159649"/>
            <a:chOff x="1493829" y="908709"/>
            <a:chExt cx="2692409" cy="2159649"/>
          </a:xfrm>
        </p:grpSpPr>
        <p:sp>
          <p:nvSpPr>
            <p:cNvPr id="48" name="5-Point Star 47"/>
            <p:cNvSpPr/>
            <p:nvPr/>
          </p:nvSpPr>
          <p:spPr>
            <a:xfrm>
              <a:off x="1493829" y="908709"/>
              <a:ext cx="2612129" cy="2159649"/>
            </a:xfrm>
            <a:prstGeom prst="star5">
              <a:avLst/>
            </a:prstGeom>
            <a:solidFill>
              <a:srgbClr val="FF00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 Placeholder 3"/>
            <p:cNvSpPr txBox="1">
              <a:spLocks/>
            </p:cNvSpPr>
            <p:nvPr/>
          </p:nvSpPr>
          <p:spPr>
            <a:xfrm>
              <a:off x="2047085" y="1759785"/>
              <a:ext cx="2139153" cy="54726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bg1"/>
                  </a:solidFill>
                </a:rPr>
                <a:t>Creativity!!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99164" y="1717168"/>
            <a:ext cx="78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1" grpId="0" animBg="1"/>
      <p:bldP spid="41" grpId="1" animBg="1"/>
      <p:bldP spid="36" grpId="0" animBg="1"/>
      <p:bldP spid="42" grpId="0" animBg="1"/>
      <p:bldP spid="44" grpId="0" animBg="1"/>
      <p:bldP spid="45" grpId="0" animBg="1"/>
      <p:bldP spid="4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557" y="-136186"/>
            <a:ext cx="8999444" cy="1091131"/>
          </a:xfrm>
        </p:spPr>
        <p:txBody>
          <a:bodyPr/>
          <a:lstStyle/>
          <a:p>
            <a:r>
              <a:rPr lang="en-US" dirty="0" smtClean="0"/>
              <a:t>Convexity in optimization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776" y="1336578"/>
            <a:ext cx="1966499" cy="1031010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Interesting Problem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2856" y="1336578"/>
            <a:ext cx="1966499" cy="1031010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Convex</a:t>
            </a:r>
          </a:p>
          <a:p>
            <a:pPr algn="ctr"/>
            <a:r>
              <a:rPr lang="en-US" dirty="0"/>
              <a:t>Problem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306761" y="1513508"/>
            <a:ext cx="1004609" cy="677150"/>
          </a:xfrm>
          <a:prstGeom prst="rightArrow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94376" y="1336578"/>
            <a:ext cx="1966499" cy="1031010"/>
          </a:xfrm>
          <a:prstGeom prst="rect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General Solver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689916" y="1513508"/>
            <a:ext cx="1004609" cy="677150"/>
          </a:xfrm>
          <a:prstGeom prst="rightArrow">
            <a:avLst/>
          </a:prstGeom>
          <a:solidFill>
            <a:srgbClr val="00206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/>
              <p:cNvSpPr txBox="1">
                <a:spLocks/>
              </p:cNvSpPr>
              <p:nvPr/>
            </p:nvSpPr>
            <p:spPr>
              <a:xfrm>
                <a:off x="702073" y="4748754"/>
                <a:ext cx="8530704" cy="16520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4625" indent="-17462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Both “quality” of embedding and running time grow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b="0" dirty="0" smtClean="0"/>
              </a:p>
              <a:p>
                <a:pPr marL="174625" indent="-17462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0" dirty="0" smtClean="0"/>
                  <a:t> optimal solution, exponential time. </a:t>
                </a:r>
              </a:p>
              <a:p>
                <a:pPr marL="174625" indent="-174625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Encapsulates many natural algorithms. </a:t>
                </a:r>
                <a:r>
                  <a:rPr lang="en-US" sz="2000" i="1" dirty="0" smtClean="0">
                    <a:solidFill>
                      <a:srgbClr val="C00000"/>
                    </a:solidFill>
                  </a:rPr>
                  <a:t>Optimal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smtClean="0"/>
                  <a:t>among natural class</a:t>
                </a:r>
                <a:br>
                  <a:rPr lang="en-US" sz="2000" dirty="0" smtClean="0"/>
                </a:b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[Lee-Raghavenrda-Steurer’15]</a:t>
                </a:r>
                <a:endPara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73" y="4748754"/>
                <a:ext cx="8530704" cy="1652036"/>
              </a:xfrm>
              <a:prstGeom prst="rect">
                <a:avLst/>
              </a:prstGeom>
              <a:blipFill rotWithShape="0">
                <a:blip r:embed="rId3"/>
                <a:stretch>
                  <a:fillRect l="-643" t="-4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493829" y="646060"/>
            <a:ext cx="2692409" cy="2159649"/>
            <a:chOff x="1493829" y="908709"/>
            <a:chExt cx="2692409" cy="2159649"/>
          </a:xfrm>
        </p:grpSpPr>
        <p:sp>
          <p:nvSpPr>
            <p:cNvPr id="10" name="5-Point Star 9"/>
            <p:cNvSpPr/>
            <p:nvPr/>
          </p:nvSpPr>
          <p:spPr>
            <a:xfrm>
              <a:off x="1493829" y="908709"/>
              <a:ext cx="2612129" cy="2159649"/>
            </a:xfrm>
            <a:prstGeom prst="star5">
              <a:avLst/>
            </a:prstGeom>
            <a:solidFill>
              <a:srgbClr val="FF0000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2047085" y="1759785"/>
              <a:ext cx="2139153" cy="54726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bg1"/>
                  </a:solidFill>
                </a:rPr>
                <a:t>Creativity!!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62629" y="2597320"/>
            <a:ext cx="9316377" cy="1451372"/>
            <a:chOff x="262629" y="3735463"/>
            <a:chExt cx="9316377" cy="1451372"/>
          </a:xfrm>
        </p:grpSpPr>
        <p:sp>
          <p:nvSpPr>
            <p:cNvPr id="16" name="Flowchart: Alternate Process 15"/>
            <p:cNvSpPr/>
            <p:nvPr/>
          </p:nvSpPr>
          <p:spPr>
            <a:xfrm>
              <a:off x="262629" y="3735463"/>
              <a:ext cx="8566952" cy="1451372"/>
            </a:xfrm>
            <a:prstGeom prst="flowChartAlternateProcess">
              <a:avLst/>
            </a:prstGeom>
            <a:solidFill>
              <a:srgbClr val="D1E3D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Placeholder 3"/>
                <p:cNvSpPr txBox="1">
                  <a:spLocks/>
                </p:cNvSpPr>
                <p:nvPr/>
              </p:nvSpPr>
              <p:spPr>
                <a:xfrm>
                  <a:off x="542275" y="3839719"/>
                  <a:ext cx="9036731" cy="127623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None/>
                    <a:defRPr sz="3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 smtClean="0">
                      <a:solidFill>
                        <a:srgbClr val="C00000"/>
                      </a:solidFill>
                    </a:rPr>
                    <a:t>Sum of Squares Algorithm: </a:t>
                  </a:r>
                  <a:r>
                    <a:rPr lang="en-US" sz="2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[Shor’87,Parrilo’00,Lasserre’01]</a:t>
                  </a:r>
                  <a:r>
                    <a:rPr lang="en-US" sz="2400" dirty="0" smtClean="0"/>
                    <a:t/>
                  </a:r>
                  <a:br>
                    <a:rPr lang="en-US" sz="2400" dirty="0" smtClean="0"/>
                  </a:br>
                  <a:r>
                    <a:rPr lang="en-US" sz="2400" dirty="0" smtClean="0"/>
                    <a:t>Universal embedding of any* optimization problem into an </a:t>
                  </a:r>
                  <a:br>
                    <a:rPr lang="en-US" sz="2400" dirty="0" smtClean="0"/>
                  </a:b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</m:oMath>
                  </a14:m>
                  <a:r>
                    <a:rPr lang="en-US" sz="2400" dirty="0" smtClean="0"/>
                    <a:t>-dimensional convex set.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3" name="Text Placeholde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75" y="3839719"/>
                  <a:ext cx="9036731" cy="127623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619" t="-9524"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 Placeholder 2"/>
          <p:cNvSpPr txBox="1">
            <a:spLocks/>
          </p:cNvSpPr>
          <p:nvPr/>
        </p:nvSpPr>
        <p:spPr>
          <a:xfrm>
            <a:off x="262629" y="4048692"/>
            <a:ext cx="8938316" cy="94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Algorithmic version of works related to Hilbert’s 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problem </a:t>
            </a:r>
            <a:br>
              <a:rPr lang="en-US" sz="2000" dirty="0" smtClean="0"/>
            </a:b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Artin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27,Krivine64,Stengle74]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436588" y="5982506"/>
            <a:ext cx="8172391" cy="726179"/>
          </a:xfrm>
          <a:prstGeom prst="flowChartAlternateProcess">
            <a:avLst/>
          </a:prstGeom>
          <a:solidFill>
            <a:srgbClr val="D1E3D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428616" y="5982506"/>
            <a:ext cx="4180363" cy="726179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36588" y="5982506"/>
            <a:ext cx="3749650" cy="72617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088606" y="5984081"/>
            <a:ext cx="283369" cy="721519"/>
          </a:xfrm>
          <a:custGeom>
            <a:avLst/>
            <a:gdLst>
              <a:gd name="connsiteX0" fmla="*/ 0 w 283369"/>
              <a:gd name="connsiteY0" fmla="*/ 4763 h 721519"/>
              <a:gd name="connsiteX1" fmla="*/ 283369 w 283369"/>
              <a:gd name="connsiteY1" fmla="*/ 0 h 721519"/>
              <a:gd name="connsiteX2" fmla="*/ 230982 w 283369"/>
              <a:gd name="connsiteY2" fmla="*/ 54769 h 721519"/>
              <a:gd name="connsiteX3" fmla="*/ 214313 w 283369"/>
              <a:gd name="connsiteY3" fmla="*/ 157163 h 721519"/>
              <a:gd name="connsiteX4" fmla="*/ 259557 w 283369"/>
              <a:gd name="connsiteY4" fmla="*/ 223838 h 721519"/>
              <a:gd name="connsiteX5" fmla="*/ 180975 w 283369"/>
              <a:gd name="connsiteY5" fmla="*/ 280988 h 721519"/>
              <a:gd name="connsiteX6" fmla="*/ 164307 w 283369"/>
              <a:gd name="connsiteY6" fmla="*/ 357188 h 721519"/>
              <a:gd name="connsiteX7" fmla="*/ 166688 w 283369"/>
              <a:gd name="connsiteY7" fmla="*/ 461963 h 721519"/>
              <a:gd name="connsiteX8" fmla="*/ 211932 w 283369"/>
              <a:gd name="connsiteY8" fmla="*/ 497682 h 721519"/>
              <a:gd name="connsiteX9" fmla="*/ 252413 w 283369"/>
              <a:gd name="connsiteY9" fmla="*/ 538163 h 721519"/>
              <a:gd name="connsiteX10" fmla="*/ 264319 w 283369"/>
              <a:gd name="connsiteY10" fmla="*/ 633413 h 721519"/>
              <a:gd name="connsiteX11" fmla="*/ 207169 w 283369"/>
              <a:gd name="connsiteY11" fmla="*/ 688182 h 721519"/>
              <a:gd name="connsiteX12" fmla="*/ 188119 w 283369"/>
              <a:gd name="connsiteY12" fmla="*/ 714375 h 721519"/>
              <a:gd name="connsiteX13" fmla="*/ 14288 w 283369"/>
              <a:gd name="connsiteY13" fmla="*/ 721519 h 721519"/>
              <a:gd name="connsiteX14" fmla="*/ 73819 w 283369"/>
              <a:gd name="connsiteY14" fmla="*/ 676275 h 721519"/>
              <a:gd name="connsiteX15" fmla="*/ 100013 w 283369"/>
              <a:gd name="connsiteY15" fmla="*/ 611982 h 721519"/>
              <a:gd name="connsiteX16" fmla="*/ 95250 w 283369"/>
              <a:gd name="connsiteY16" fmla="*/ 97632 h 721519"/>
              <a:gd name="connsiteX17" fmla="*/ 76200 w 283369"/>
              <a:gd name="connsiteY17" fmla="*/ 42863 h 721519"/>
              <a:gd name="connsiteX18" fmla="*/ 0 w 283369"/>
              <a:gd name="connsiteY18" fmla="*/ 4763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369" h="721519">
                <a:moveTo>
                  <a:pt x="0" y="4763"/>
                </a:moveTo>
                <a:lnTo>
                  <a:pt x="283369" y="0"/>
                </a:lnTo>
                <a:lnTo>
                  <a:pt x="230982" y="54769"/>
                </a:lnTo>
                <a:lnTo>
                  <a:pt x="214313" y="157163"/>
                </a:lnTo>
                <a:lnTo>
                  <a:pt x="259557" y="223838"/>
                </a:lnTo>
                <a:lnTo>
                  <a:pt x="180975" y="280988"/>
                </a:lnTo>
                <a:lnTo>
                  <a:pt x="164307" y="357188"/>
                </a:lnTo>
                <a:cubicBezTo>
                  <a:pt x="165101" y="392113"/>
                  <a:pt x="165894" y="427038"/>
                  <a:pt x="166688" y="461963"/>
                </a:cubicBezTo>
                <a:lnTo>
                  <a:pt x="211932" y="497682"/>
                </a:lnTo>
                <a:lnTo>
                  <a:pt x="252413" y="538163"/>
                </a:lnTo>
                <a:lnTo>
                  <a:pt x="264319" y="633413"/>
                </a:lnTo>
                <a:lnTo>
                  <a:pt x="207169" y="688182"/>
                </a:lnTo>
                <a:lnTo>
                  <a:pt x="188119" y="714375"/>
                </a:lnTo>
                <a:lnTo>
                  <a:pt x="14288" y="721519"/>
                </a:lnTo>
                <a:lnTo>
                  <a:pt x="73819" y="676275"/>
                </a:lnTo>
                <a:lnTo>
                  <a:pt x="100013" y="611982"/>
                </a:lnTo>
                <a:cubicBezTo>
                  <a:pt x="98425" y="440532"/>
                  <a:pt x="96838" y="269082"/>
                  <a:pt x="95250" y="97632"/>
                </a:cubicBezTo>
                <a:lnTo>
                  <a:pt x="76200" y="42863"/>
                </a:lnTo>
                <a:lnTo>
                  <a:pt x="0" y="476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250531" y="5979319"/>
            <a:ext cx="259557" cy="721519"/>
          </a:xfrm>
          <a:custGeom>
            <a:avLst/>
            <a:gdLst>
              <a:gd name="connsiteX0" fmla="*/ 126207 w 259557"/>
              <a:gd name="connsiteY0" fmla="*/ 4762 h 721519"/>
              <a:gd name="connsiteX1" fmla="*/ 66675 w 259557"/>
              <a:gd name="connsiteY1" fmla="*/ 54769 h 721519"/>
              <a:gd name="connsiteX2" fmla="*/ 54769 w 259557"/>
              <a:gd name="connsiteY2" fmla="*/ 159544 h 721519"/>
              <a:gd name="connsiteX3" fmla="*/ 83344 w 259557"/>
              <a:gd name="connsiteY3" fmla="*/ 223837 h 721519"/>
              <a:gd name="connsiteX4" fmla="*/ 92869 w 259557"/>
              <a:gd name="connsiteY4" fmla="*/ 235744 h 721519"/>
              <a:gd name="connsiteX5" fmla="*/ 28575 w 259557"/>
              <a:gd name="connsiteY5" fmla="*/ 280987 h 721519"/>
              <a:gd name="connsiteX6" fmla="*/ 0 w 259557"/>
              <a:gd name="connsiteY6" fmla="*/ 357187 h 721519"/>
              <a:gd name="connsiteX7" fmla="*/ 7144 w 259557"/>
              <a:gd name="connsiteY7" fmla="*/ 473869 h 721519"/>
              <a:gd name="connsiteX8" fmla="*/ 88107 w 259557"/>
              <a:gd name="connsiteY8" fmla="*/ 540544 h 721519"/>
              <a:gd name="connsiteX9" fmla="*/ 102394 w 259557"/>
              <a:gd name="connsiteY9" fmla="*/ 638175 h 721519"/>
              <a:gd name="connsiteX10" fmla="*/ 16669 w 259557"/>
              <a:gd name="connsiteY10" fmla="*/ 719137 h 721519"/>
              <a:gd name="connsiteX11" fmla="*/ 259557 w 259557"/>
              <a:gd name="connsiteY11" fmla="*/ 721519 h 721519"/>
              <a:gd name="connsiteX12" fmla="*/ 214313 w 259557"/>
              <a:gd name="connsiteY12" fmla="*/ 688181 h 721519"/>
              <a:gd name="connsiteX13" fmla="*/ 190500 w 259557"/>
              <a:gd name="connsiteY13" fmla="*/ 669131 h 721519"/>
              <a:gd name="connsiteX14" fmla="*/ 178594 w 259557"/>
              <a:gd name="connsiteY14" fmla="*/ 635794 h 721519"/>
              <a:gd name="connsiteX15" fmla="*/ 176213 w 259557"/>
              <a:gd name="connsiteY15" fmla="*/ 97631 h 721519"/>
              <a:gd name="connsiteX16" fmla="*/ 190500 w 259557"/>
              <a:gd name="connsiteY16" fmla="*/ 57150 h 721519"/>
              <a:gd name="connsiteX17" fmla="*/ 216694 w 259557"/>
              <a:gd name="connsiteY17" fmla="*/ 38100 h 721519"/>
              <a:gd name="connsiteX18" fmla="*/ 254794 w 259557"/>
              <a:gd name="connsiteY18" fmla="*/ 0 h 721519"/>
              <a:gd name="connsiteX19" fmla="*/ 126207 w 259557"/>
              <a:gd name="connsiteY19" fmla="*/ 4762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9557" h="721519">
                <a:moveTo>
                  <a:pt x="126207" y="4762"/>
                </a:moveTo>
                <a:lnTo>
                  <a:pt x="66675" y="54769"/>
                </a:lnTo>
                <a:lnTo>
                  <a:pt x="54769" y="159544"/>
                </a:lnTo>
                <a:lnTo>
                  <a:pt x="83344" y="223837"/>
                </a:lnTo>
                <a:lnTo>
                  <a:pt x="92869" y="235744"/>
                </a:lnTo>
                <a:lnTo>
                  <a:pt x="28575" y="280987"/>
                </a:lnTo>
                <a:lnTo>
                  <a:pt x="0" y="357187"/>
                </a:lnTo>
                <a:lnTo>
                  <a:pt x="7144" y="473869"/>
                </a:lnTo>
                <a:lnTo>
                  <a:pt x="88107" y="540544"/>
                </a:lnTo>
                <a:lnTo>
                  <a:pt x="102394" y="638175"/>
                </a:lnTo>
                <a:lnTo>
                  <a:pt x="16669" y="719137"/>
                </a:lnTo>
                <a:lnTo>
                  <a:pt x="259557" y="721519"/>
                </a:lnTo>
                <a:lnTo>
                  <a:pt x="214313" y="688181"/>
                </a:lnTo>
                <a:lnTo>
                  <a:pt x="190500" y="669131"/>
                </a:lnTo>
                <a:lnTo>
                  <a:pt x="178594" y="635794"/>
                </a:lnTo>
                <a:cubicBezTo>
                  <a:pt x="177800" y="456406"/>
                  <a:pt x="177007" y="277019"/>
                  <a:pt x="176213" y="97631"/>
                </a:cubicBezTo>
                <a:lnTo>
                  <a:pt x="190500" y="57150"/>
                </a:lnTo>
                <a:lnTo>
                  <a:pt x="216694" y="38100"/>
                </a:lnTo>
                <a:lnTo>
                  <a:pt x="254794" y="0"/>
                </a:lnTo>
                <a:lnTo>
                  <a:pt x="126207" y="4762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251589" y="5988844"/>
            <a:ext cx="122767" cy="714375"/>
          </a:xfrm>
          <a:custGeom>
            <a:avLst/>
            <a:gdLst>
              <a:gd name="connsiteX0" fmla="*/ 122767 w 122767"/>
              <a:gd name="connsiteY0" fmla="*/ 0 h 714375"/>
              <a:gd name="connsiteX1" fmla="*/ 63236 w 122767"/>
              <a:gd name="connsiteY1" fmla="*/ 28575 h 714375"/>
              <a:gd name="connsiteX2" fmla="*/ 58474 w 122767"/>
              <a:gd name="connsiteY2" fmla="*/ 157162 h 714375"/>
              <a:gd name="connsiteX3" fmla="*/ 87049 w 122767"/>
              <a:gd name="connsiteY3" fmla="*/ 223837 h 714375"/>
              <a:gd name="connsiteX4" fmla="*/ 6086 w 122767"/>
              <a:gd name="connsiteY4" fmla="*/ 271462 h 714375"/>
              <a:gd name="connsiteX5" fmla="*/ 6086 w 122767"/>
              <a:gd name="connsiteY5" fmla="*/ 352425 h 714375"/>
              <a:gd name="connsiteX6" fmla="*/ 8467 w 122767"/>
              <a:gd name="connsiteY6" fmla="*/ 450056 h 714375"/>
              <a:gd name="connsiteX7" fmla="*/ 87049 w 122767"/>
              <a:gd name="connsiteY7" fmla="*/ 523875 h 714375"/>
              <a:gd name="connsiteX8" fmla="*/ 98955 w 122767"/>
              <a:gd name="connsiteY8" fmla="*/ 621506 h 714375"/>
              <a:gd name="connsiteX9" fmla="*/ 13230 w 122767"/>
              <a:gd name="connsiteY9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767" h="714375">
                <a:moveTo>
                  <a:pt x="122767" y="0"/>
                </a:moveTo>
                <a:cubicBezTo>
                  <a:pt x="98359" y="1190"/>
                  <a:pt x="73951" y="2381"/>
                  <a:pt x="63236" y="28575"/>
                </a:cubicBezTo>
                <a:cubicBezTo>
                  <a:pt x="52521" y="54769"/>
                  <a:pt x="54505" y="124618"/>
                  <a:pt x="58474" y="157162"/>
                </a:cubicBezTo>
                <a:cubicBezTo>
                  <a:pt x="62443" y="189706"/>
                  <a:pt x="95780" y="204787"/>
                  <a:pt x="87049" y="223837"/>
                </a:cubicBezTo>
                <a:cubicBezTo>
                  <a:pt x="78318" y="242887"/>
                  <a:pt x="19580" y="250031"/>
                  <a:pt x="6086" y="271462"/>
                </a:cubicBezTo>
                <a:cubicBezTo>
                  <a:pt x="-7408" y="292893"/>
                  <a:pt x="5689" y="322659"/>
                  <a:pt x="6086" y="352425"/>
                </a:cubicBezTo>
                <a:cubicBezTo>
                  <a:pt x="6483" y="382191"/>
                  <a:pt x="-5027" y="421481"/>
                  <a:pt x="8467" y="450056"/>
                </a:cubicBezTo>
                <a:cubicBezTo>
                  <a:pt x="21961" y="478631"/>
                  <a:pt x="71968" y="495300"/>
                  <a:pt x="87049" y="523875"/>
                </a:cubicBezTo>
                <a:cubicBezTo>
                  <a:pt x="102130" y="552450"/>
                  <a:pt x="111258" y="589756"/>
                  <a:pt x="98955" y="621506"/>
                </a:cubicBezTo>
                <a:cubicBezTo>
                  <a:pt x="86652" y="653256"/>
                  <a:pt x="27914" y="699691"/>
                  <a:pt x="13230" y="714375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3"/>
              <p:cNvSpPr txBox="1">
                <a:spLocks/>
              </p:cNvSpPr>
              <p:nvPr/>
            </p:nvSpPr>
            <p:spPr>
              <a:xfrm>
                <a:off x="478337" y="6089655"/>
                <a:ext cx="8665663" cy="7902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rgbClr val="C00000"/>
                    </a:solidFill>
                  </a:rPr>
                  <a:t>Hope*: </a:t>
                </a:r>
                <a:r>
                  <a:rPr lang="en-US" dirty="0" smtClean="0"/>
                  <a:t>Problem easy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embeddable with small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37" y="6089655"/>
                <a:ext cx="8665663" cy="790241"/>
              </a:xfrm>
              <a:prstGeom prst="rect">
                <a:avLst/>
              </a:prstGeom>
              <a:blipFill rotWithShape="0">
                <a:blip r:embed="rId5"/>
                <a:stretch>
                  <a:fillRect l="-1617" t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499164" y="1717168"/>
            <a:ext cx="787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1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7608" y="1579448"/>
            <a:ext cx="8301689" cy="50654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Dubious historical analogy.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Philosophize about automating algorithms.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Wave hands about convexity and the Sum of Squares algorithm.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Sudden shift to </a:t>
            </a:r>
            <a:r>
              <a:rPr lang="en-US" dirty="0" err="1" smtClean="0"/>
              <a:t>Bayesianism</a:t>
            </a:r>
            <a:r>
              <a:rPr lang="en-US" dirty="0" smtClean="0"/>
              <a:t> vs </a:t>
            </a:r>
            <a:r>
              <a:rPr lang="en-US" dirty="0" err="1" smtClean="0"/>
              <a:t>Frequentism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Non-results on the planted clique problem.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37" y="1509204"/>
            <a:ext cx="516152" cy="493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65" y="2433962"/>
            <a:ext cx="516152" cy="493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18" y="3535014"/>
            <a:ext cx="516152" cy="4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30003</TotalTime>
  <Words>986</Words>
  <Application>Microsoft Office PowerPoint</Application>
  <PresentationFormat>On-screen Show (4:3)</PresentationFormat>
  <Paragraphs>199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Edwardian Script ITC</vt:lpstr>
      <vt:lpstr>Gill Sans MT</vt:lpstr>
      <vt:lpstr>Wingdings</vt:lpstr>
      <vt:lpstr>Office Theme</vt:lpstr>
      <vt:lpstr>Bayesianism, Convexity, and the quest towards Optimal Algorithms</vt:lpstr>
      <vt:lpstr>Talk Plan</vt:lpstr>
      <vt:lpstr>Prologue: Solving equations</vt:lpstr>
      <vt:lpstr>A prototypical TCS paper</vt:lpstr>
      <vt:lpstr>A prototypical TCS paper</vt:lpstr>
      <vt:lpstr>Theme: Convexity</vt:lpstr>
      <vt:lpstr>Convexity in optimization</vt:lpstr>
      <vt:lpstr>Convexity in optimization</vt:lpstr>
      <vt:lpstr>Talk Plan</vt:lpstr>
      <vt:lpstr>Frequentists vs Bayesians</vt:lpstr>
      <vt:lpstr>Planted Clique Problem</vt:lpstr>
      <vt:lpstr>Planted Clique Problem</vt:lpstr>
      <vt:lpstr>Making this formal</vt:lpstr>
      <vt:lpstr>Making this formal</vt:lpstr>
      <vt:lpstr>Making this formal</vt:lpstr>
      <vt:lpstr>Making this formal</vt:lpstr>
      <vt:lpstr>PowerPoint Presentation</vt:lpstr>
      <vt:lpstr>MW’s “conceptual” error</vt:lpstr>
      <vt:lpstr>PowerPoint Presentation</vt:lpstr>
      <vt:lpstr>Going Bayesian</vt:lpstr>
      <vt:lpstr>Why is this interesting?</vt:lpstr>
      <vt:lpstr>Why is this interesting?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Boaz Barak</cp:lastModifiedBy>
  <cp:revision>543</cp:revision>
  <cp:lastPrinted>2014-12-01T15:29:46Z</cp:lastPrinted>
  <dcterms:created xsi:type="dcterms:W3CDTF">2014-11-16T03:02:04Z</dcterms:created>
  <dcterms:modified xsi:type="dcterms:W3CDTF">2015-12-18T05:32:58Z</dcterms:modified>
</cp:coreProperties>
</file>